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5" r:id="rId5"/>
    <p:sldId id="270" r:id="rId6"/>
    <p:sldId id="261" r:id="rId7"/>
    <p:sldId id="276" r:id="rId8"/>
    <p:sldId id="262" r:id="rId9"/>
    <p:sldId id="263" r:id="rId10"/>
    <p:sldId id="264" r:id="rId11"/>
    <p:sldId id="265" r:id="rId12"/>
    <p:sldId id="294" r:id="rId13"/>
    <p:sldId id="277" r:id="rId14"/>
    <p:sldId id="281" r:id="rId15"/>
    <p:sldId id="282" r:id="rId16"/>
    <p:sldId id="290" r:id="rId17"/>
    <p:sldId id="291" r:id="rId18"/>
    <p:sldId id="292" r:id="rId19"/>
    <p:sldId id="293" r:id="rId20"/>
    <p:sldId id="286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207" autoAdjust="0"/>
    <p:restoredTop sz="9466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469-A9C7-436E-81D8-A338336F6680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ED56-B133-4F22-A382-CBD713AC1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1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469-A9C7-436E-81D8-A338336F6680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ED56-B133-4F22-A382-CBD713AC1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5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469-A9C7-436E-81D8-A338336F6680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ED56-B133-4F22-A382-CBD713AC1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0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469-A9C7-436E-81D8-A338336F6680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ED56-B133-4F22-A382-CBD713AC1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9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469-A9C7-436E-81D8-A338336F6680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ED56-B133-4F22-A382-CBD713AC1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2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469-A9C7-436E-81D8-A338336F6680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ED56-B133-4F22-A382-CBD713AC1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7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469-A9C7-436E-81D8-A338336F6680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ED56-B133-4F22-A382-CBD713AC1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9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469-A9C7-436E-81D8-A338336F6680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ED56-B133-4F22-A382-CBD713AC1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7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469-A9C7-436E-81D8-A338336F6680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ED56-B133-4F22-A382-CBD713AC1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469-A9C7-436E-81D8-A338336F6680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ED56-B133-4F22-A382-CBD713AC1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5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469-A9C7-436E-81D8-A338336F6680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ED56-B133-4F22-A382-CBD713AC1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3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E469-A9C7-436E-81D8-A338336F6680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4ED56-B133-4F22-A382-CBD713AC1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4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stats.govt.nz/domino/external/web/Prod_Serv.nsf/htmldocs/2001+Census+of+Population+and+Dwellings+-+About+Census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tongarirocrossing.org.nz/index.php?option=content&amp;task=view&amp;id=3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76673"/>
            <a:ext cx="7772400" cy="1296144"/>
          </a:xfrm>
        </p:spPr>
        <p:txBody>
          <a:bodyPr/>
          <a:lstStyle/>
          <a:p>
            <a:r>
              <a:rPr lang="en-NZ" dirty="0" smtClean="0"/>
              <a:t>Tongariro National Park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400800" cy="1584176"/>
          </a:xfrm>
        </p:spPr>
        <p:txBody>
          <a:bodyPr/>
          <a:lstStyle/>
          <a:p>
            <a:r>
              <a:rPr lang="en-NZ" b="1" dirty="0" smtClean="0"/>
              <a:t>Aim: To examine and explain weather variations horizontally and vertically in TNP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1038" descr="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8" y="3140968"/>
            <a:ext cx="5442312" cy="336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dirty="0" smtClean="0"/>
              <a:t>Closer to the ground wind speed decreases because of frictional drag on the surface.  </a:t>
            </a:r>
          </a:p>
          <a:p>
            <a:pPr marL="0" indent="0">
              <a:buNone/>
            </a:pPr>
            <a:r>
              <a:rPr lang="en-NZ" sz="2800" dirty="0" smtClean="0"/>
              <a:t>How would you measure wind speed and direction?</a:t>
            </a:r>
          </a:p>
          <a:p>
            <a:pPr marL="0" indent="0">
              <a:buNone/>
            </a:pPr>
            <a:r>
              <a:rPr lang="en-NZ" sz="2800" dirty="0" smtClean="0"/>
              <a:t>Do you think wind speed will affect temperature?</a:t>
            </a:r>
          </a:p>
          <a:p>
            <a:pPr marL="0" indent="0">
              <a:buNone/>
            </a:pPr>
            <a:r>
              <a:rPr lang="en-NZ" sz="2800" dirty="0" smtClean="0"/>
              <a:t>Would wind speed be different in Whakapapa and Turangi?</a:t>
            </a:r>
          </a:p>
          <a:p>
            <a:pPr marL="0" indent="0">
              <a:buNone/>
            </a:pPr>
            <a:r>
              <a:rPr lang="en-NZ" sz="2800" dirty="0" smtClean="0"/>
              <a:t>What could cause differences? </a:t>
            </a:r>
          </a:p>
          <a:p>
            <a:endParaRPr lang="en-US" sz="2800" dirty="0"/>
          </a:p>
        </p:txBody>
      </p:sp>
      <p:pic>
        <p:nvPicPr>
          <p:cNvPr id="7174" name="Picture 6" descr="C:\Users\dennisa\AppData\Local\Microsoft\Windows\Temporary Internet Files\Content.IE5\4S9058KB\MC9000214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38098"/>
            <a:ext cx="4392488" cy="18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Heat under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The TNP is a volcanic area.</a:t>
            </a:r>
          </a:p>
          <a:p>
            <a:pPr marL="0" indent="0">
              <a:buNone/>
            </a:pPr>
            <a:r>
              <a:rPr lang="en-NZ" u="sng" dirty="0" smtClean="0"/>
              <a:t>Do you think this could affect the soil temperature?</a:t>
            </a:r>
          </a:p>
          <a:p>
            <a:pPr marL="0" indent="0">
              <a:buNone/>
            </a:pPr>
            <a:r>
              <a:rPr lang="en-NZ" dirty="0" smtClean="0"/>
              <a:t>  </a:t>
            </a:r>
            <a:endParaRPr lang="en-US" dirty="0"/>
          </a:p>
        </p:txBody>
      </p:sp>
      <p:pic>
        <p:nvPicPr>
          <p:cNvPr id="1025" name="Picture 1" descr="C:\Users\dennisa\Desktop\Ketetahi%20Hut%20to%20Ketetahi%20Car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636516" cy="273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04813"/>
            <a:ext cx="9036496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Observation of cloud type and % of sky covered</a:t>
            </a:r>
          </a:p>
        </p:txBody>
      </p:sp>
      <p:pic>
        <p:nvPicPr>
          <p:cNvPr id="12291" name="Picture 4" descr="cloud altitude chart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40768"/>
            <a:ext cx="7848600" cy="5112420"/>
          </a:xfrm>
          <a:noFill/>
        </p:spPr>
      </p:pic>
    </p:spTree>
    <p:extLst>
      <p:ext uri="{BB962C8B-B14F-4D97-AF65-F5344CB8AC3E}">
        <p14:creationId xmlns:p14="http://schemas.microsoft.com/office/powerpoint/2010/main" val="188637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What pattern of vegetation would you expect to see on the crossing?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How could vegetation affect your measurements?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43928"/>
            <a:ext cx="3554760" cy="236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09904"/>
            <a:ext cx="3338342" cy="250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3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Turangi</a:t>
            </a:r>
            <a:endParaRPr lang="en-US" dirty="0"/>
          </a:p>
        </p:txBody>
      </p:sp>
      <p:pic>
        <p:nvPicPr>
          <p:cNvPr id="4" name="Content Placeholder 3" descr="http://www.waimaramafishinglodge.co.nz/turangi_township_new_opt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8833"/>
            <a:ext cx="2733803" cy="45259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081255"/>
              </p:ext>
            </p:extLst>
          </p:nvPr>
        </p:nvGraphicFramePr>
        <p:xfrm>
          <a:off x="3134333" y="2167791"/>
          <a:ext cx="3096345" cy="1637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2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Numbers of people counted</a:t>
                      </a:r>
                      <a:endParaRPr lang="en-US" sz="1100" b="1" i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Turangi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New Zealand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Males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1,677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1,823,007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Females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1,764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1,914,273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3,441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3,737,277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34333" y="1700967"/>
            <a:ext cx="3672408" cy="31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 the 2001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Census of Population and Dwellings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www.kfc.co.nz/?file=image&amp;source=/images/content/manurewa.jpg&amp;width=250&amp;height=250&amp;type=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47979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3848" y="4089231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From this information:</a:t>
            </a:r>
          </a:p>
          <a:p>
            <a:r>
              <a:rPr lang="en-NZ" dirty="0" smtClean="0"/>
              <a:t>What conclusions can you make about Turangi?</a:t>
            </a:r>
          </a:p>
          <a:p>
            <a:r>
              <a:rPr lang="en-NZ" dirty="0" smtClean="0"/>
              <a:t>What types of surfaces would you expect here?</a:t>
            </a:r>
          </a:p>
          <a:p>
            <a:r>
              <a:rPr lang="en-NZ" dirty="0" smtClean="0"/>
              <a:t>How could these surfaces affect your measurements?</a:t>
            </a:r>
          </a:p>
          <a:p>
            <a:r>
              <a:rPr lang="en-NZ" dirty="0" smtClean="0"/>
              <a:t>What would you measure here and why?</a:t>
            </a:r>
          </a:p>
          <a:p>
            <a:r>
              <a:rPr lang="en-NZ" dirty="0" smtClean="0"/>
              <a:t>Where would you measure this information?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Whakapapa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5492627" cy="211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36450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Whakapapa Visitor Centre is situated at the main gateway to Tongariro National </a:t>
            </a:r>
            <a:r>
              <a:rPr lang="en-GB" dirty="0" smtClean="0"/>
              <a:t>Park.  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7" name="Picture 11" descr="Description: All roads lead to Tongariro National Park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30963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3571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N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N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N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577193"/>
            <a:ext cx="5779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What types of surfaces can you see at the visitors centre?</a:t>
            </a:r>
          </a:p>
          <a:p>
            <a:r>
              <a:rPr lang="en-NZ" sz="2000" dirty="0" smtClean="0"/>
              <a:t>What surrounds the visitors centre?</a:t>
            </a:r>
          </a:p>
          <a:p>
            <a:r>
              <a:rPr lang="en-NZ" sz="2000" dirty="0" smtClean="0"/>
              <a:t>Are they reflective or do they absorb energy?</a:t>
            </a:r>
          </a:p>
          <a:p>
            <a:r>
              <a:rPr lang="en-NZ" sz="2000" dirty="0" smtClean="0"/>
              <a:t>How could these surfaces affect your measurements?</a:t>
            </a:r>
          </a:p>
          <a:p>
            <a:r>
              <a:rPr lang="en-NZ" sz="2000" dirty="0" smtClean="0"/>
              <a:t>What measurements would you take here?</a:t>
            </a:r>
          </a:p>
          <a:p>
            <a:r>
              <a:rPr lang="en-NZ" sz="2000" dirty="0" smtClean="0"/>
              <a:t>Where would you take the measurements and why?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91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496944" cy="1080120"/>
          </a:xfrm>
        </p:spPr>
        <p:txBody>
          <a:bodyPr/>
          <a:lstStyle/>
          <a:p>
            <a:r>
              <a:rPr lang="en-NZ" b="1" dirty="0" err="1"/>
              <a:t>Waihohonu</a:t>
            </a:r>
            <a:r>
              <a:rPr lang="en-NZ" b="1" dirty="0"/>
              <a:t> Traverse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08912" cy="5040560"/>
          </a:xfrm>
        </p:spPr>
        <p:txBody>
          <a:bodyPr>
            <a:normAutofit/>
          </a:bodyPr>
          <a:lstStyle/>
          <a:p>
            <a:r>
              <a:rPr lang="en-NZ" dirty="0"/>
              <a:t>This walk takes about 7 hours, 1.5 hours to the </a:t>
            </a:r>
            <a:r>
              <a:rPr lang="en-NZ" dirty="0" err="1"/>
              <a:t>Waihohonu</a:t>
            </a:r>
            <a:r>
              <a:rPr lang="en-NZ" dirty="0"/>
              <a:t> Hut and 5 .5 hours to Whakapapa.</a:t>
            </a:r>
            <a:br>
              <a:rPr lang="en-NZ" dirty="0"/>
            </a:br>
            <a:r>
              <a:rPr lang="en-NZ" dirty="0"/>
              <a:t>This walk includes the </a:t>
            </a:r>
            <a:r>
              <a:rPr lang="en-NZ" dirty="0" err="1"/>
              <a:t>Taranaki</a:t>
            </a:r>
            <a:r>
              <a:rPr lang="en-NZ" dirty="0"/>
              <a:t> Falls, Tama Lakes, </a:t>
            </a:r>
            <a:r>
              <a:rPr lang="en-NZ" dirty="0" err="1"/>
              <a:t>Waihohonu</a:t>
            </a:r>
            <a:r>
              <a:rPr lang="en-NZ" dirty="0"/>
              <a:t> Historic Hut and </a:t>
            </a:r>
            <a:r>
              <a:rPr lang="en-NZ" dirty="0" err="1"/>
              <a:t>Ohinepango</a:t>
            </a:r>
            <a:r>
              <a:rPr lang="en-NZ" dirty="0"/>
              <a:t> Springs</a:t>
            </a:r>
          </a:p>
        </p:txBody>
      </p:sp>
    </p:spTree>
    <p:extLst>
      <p:ext uri="{BB962C8B-B14F-4D97-AF65-F5344CB8AC3E}">
        <p14:creationId xmlns:p14="http://schemas.microsoft.com/office/powerpoint/2010/main" val="1479939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 descr="C:\Users\jonesj\Pictures\waihohonu-hu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0"/>
            <a:ext cx="5040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0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From the Hut the track follow the </a:t>
            </a:r>
            <a:r>
              <a:rPr lang="en-NZ" dirty="0" err="1"/>
              <a:t>Waihohonu</a:t>
            </a:r>
            <a:r>
              <a:rPr lang="en-NZ" dirty="0"/>
              <a:t> stream gradually climbing to the Tama saddle. The Tama Saddle is exposed and can be windy in bad weather on reaching the saddle a track branches right to Tama Lakes, two partially in filled explosion craters.</a:t>
            </a:r>
          </a:p>
        </p:txBody>
      </p:sp>
    </p:spTree>
    <p:extLst>
      <p:ext uri="{BB962C8B-B14F-4D97-AF65-F5344CB8AC3E}">
        <p14:creationId xmlns:p14="http://schemas.microsoft.com/office/powerpoint/2010/main" val="2044152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r>
              <a:rPr lang="en-NZ" b="1" dirty="0" smtClean="0"/>
              <a:t>Whakapapa Village to </a:t>
            </a:r>
            <a:r>
              <a:rPr lang="en-NZ" b="1" dirty="0" err="1" smtClean="0"/>
              <a:t>Waihohonu</a:t>
            </a:r>
            <a:r>
              <a:rPr lang="en-NZ" b="1" dirty="0" smtClean="0"/>
              <a:t> Hut</a:t>
            </a:r>
          </a:p>
          <a:p>
            <a:r>
              <a:rPr lang="en-NZ" b="1" dirty="0" smtClean="0"/>
              <a:t>Time:</a:t>
            </a:r>
            <a:r>
              <a:rPr lang="en-NZ" dirty="0" smtClean="0"/>
              <a:t> 5 </a:t>
            </a:r>
            <a:r>
              <a:rPr lang="en-NZ" dirty="0" err="1" smtClean="0"/>
              <a:t>hr</a:t>
            </a:r>
            <a:r>
              <a:rPr lang="en-NZ" dirty="0" smtClean="0"/>
              <a:t> 30 min </a:t>
            </a:r>
            <a:r>
              <a:rPr lang="en-NZ" b="1" dirty="0" smtClean="0"/>
              <a:t>Distance:</a:t>
            </a:r>
            <a:r>
              <a:rPr lang="en-NZ" dirty="0" smtClean="0"/>
              <a:t> 14.3 km</a:t>
            </a:r>
          </a:p>
          <a:p>
            <a:r>
              <a:rPr lang="en-NZ" dirty="0" smtClean="0"/>
              <a:t>The track begins along </a:t>
            </a:r>
            <a:r>
              <a:rPr lang="en-NZ" dirty="0" err="1" smtClean="0"/>
              <a:t>Ngauruhoe</a:t>
            </a:r>
            <a:r>
              <a:rPr lang="en-NZ" dirty="0" smtClean="0"/>
              <a:t> Place, 100 metres below Whakapapa Visitor Centre. There are two options. The Lower </a:t>
            </a:r>
            <a:r>
              <a:rPr lang="en-NZ" dirty="0" err="1" smtClean="0"/>
              <a:t>Taranaki</a:t>
            </a:r>
            <a:r>
              <a:rPr lang="en-NZ" dirty="0" smtClean="0"/>
              <a:t> Falls Track crosses tussock and </a:t>
            </a:r>
            <a:r>
              <a:rPr lang="en-NZ" dirty="0" err="1" smtClean="0"/>
              <a:t>shrubland</a:t>
            </a:r>
            <a:r>
              <a:rPr lang="en-NZ" dirty="0" smtClean="0"/>
              <a:t> before following the </a:t>
            </a:r>
            <a:r>
              <a:rPr lang="en-NZ" dirty="0" err="1" smtClean="0"/>
              <a:t>Wairere</a:t>
            </a:r>
            <a:r>
              <a:rPr lang="en-NZ" dirty="0" smtClean="0"/>
              <a:t> Stream through mountain beech forest to the base of </a:t>
            </a:r>
            <a:r>
              <a:rPr lang="en-NZ" dirty="0" err="1" smtClean="0"/>
              <a:t>Taranaki</a:t>
            </a:r>
            <a:r>
              <a:rPr lang="en-NZ" dirty="0" smtClean="0"/>
              <a:t> Falls. On leaving the falls, the track climbs a set of steps and brings you to the junction with the Upper </a:t>
            </a:r>
            <a:r>
              <a:rPr lang="en-NZ" dirty="0" err="1" smtClean="0"/>
              <a:t>Taranaki</a:t>
            </a:r>
            <a:r>
              <a:rPr lang="en-NZ" dirty="0" smtClean="0"/>
              <a:t> Falls Track (1.25 hours to this point). Alternatively, the Upper </a:t>
            </a:r>
            <a:r>
              <a:rPr lang="en-NZ" dirty="0" err="1" smtClean="0"/>
              <a:t>Taranaki</a:t>
            </a:r>
            <a:r>
              <a:rPr lang="en-NZ" dirty="0" smtClean="0"/>
              <a:t> Falls track takes you over tussock and </a:t>
            </a:r>
            <a:r>
              <a:rPr lang="en-NZ" dirty="0" err="1" smtClean="0"/>
              <a:t>shrubland</a:t>
            </a:r>
            <a:r>
              <a:rPr lang="en-NZ" dirty="0" smtClean="0"/>
              <a:t> to the same point in 1 hour.</a:t>
            </a:r>
          </a:p>
          <a:p>
            <a:r>
              <a:rPr lang="en-NZ" dirty="0" smtClean="0"/>
              <a:t>After leaving the </a:t>
            </a:r>
            <a:r>
              <a:rPr lang="en-NZ" dirty="0" err="1" smtClean="0"/>
              <a:t>Taranaki</a:t>
            </a:r>
            <a:r>
              <a:rPr lang="en-NZ" dirty="0" smtClean="0"/>
              <a:t> Falls Track, it is a further 2 hours to Tama Saddle and Tama Lakes junction. From here a side trip can be made to the Tama Lakes. Tama Saddle is exposed and conditions can be windy in bad weather.</a:t>
            </a:r>
          </a:p>
          <a:p>
            <a:r>
              <a:rPr lang="en-NZ" dirty="0" smtClean="0"/>
              <a:t>From Tama Saddle the track gradually descends for 2.5 hours down the </a:t>
            </a:r>
            <a:r>
              <a:rPr lang="en-NZ" dirty="0" err="1" smtClean="0"/>
              <a:t>Waihohonu</a:t>
            </a:r>
            <a:r>
              <a:rPr lang="en-NZ" dirty="0" smtClean="0"/>
              <a:t> Stream to </a:t>
            </a:r>
            <a:r>
              <a:rPr lang="en-NZ" dirty="0" err="1" smtClean="0"/>
              <a:t>Waihohonu</a:t>
            </a:r>
            <a:r>
              <a:rPr lang="en-NZ" dirty="0" smtClean="0"/>
              <a:t> Hut. A side trip can be made from the Round the Mountain track to the historic </a:t>
            </a:r>
            <a:r>
              <a:rPr lang="en-NZ" dirty="0" err="1" smtClean="0"/>
              <a:t>Waihohonu</a:t>
            </a:r>
            <a:r>
              <a:rPr lang="en-NZ" dirty="0" smtClean="0"/>
              <a:t> Hut, about 10 minutes before you reach the new </a:t>
            </a:r>
            <a:r>
              <a:rPr lang="en-NZ" dirty="0" err="1" smtClean="0"/>
              <a:t>Waihohonu</a:t>
            </a:r>
            <a:r>
              <a:rPr lang="en-NZ" dirty="0" smtClean="0"/>
              <a:t> Hut.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441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What could affect climate?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How would climate vary along the Tama Lakes Walk, in Whakapapa and  in Turangi township?</a:t>
            </a:r>
          </a:p>
          <a:p>
            <a:endParaRPr lang="en-US" dirty="0"/>
          </a:p>
        </p:txBody>
      </p:sp>
      <p:pic>
        <p:nvPicPr>
          <p:cNvPr id="1028" name="Picture 4" descr="C:\Users\dennisa\AppData\Local\Microsoft\Windows\Temporary Internet Files\Content.IE5\4S9058KB\MC9001965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3642475" cy="30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Weather forecast for Friday 9 March </a:t>
            </a:r>
            <a:r>
              <a:rPr lang="en-NZ" dirty="0" err="1"/>
              <a:t>Tongariro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en-NZ" b="1" dirty="0" smtClean="0"/>
              <a:t>Friday </a:t>
            </a:r>
            <a:r>
              <a:rPr lang="en-NZ" b="1" dirty="0"/>
              <a:t>- 8 March</a:t>
            </a:r>
          </a:p>
          <a:p>
            <a:pPr marL="0" indent="0">
              <a:buNone/>
            </a:pPr>
            <a:r>
              <a:rPr lang="en-NZ" dirty="0"/>
              <a:t>Fine with light </a:t>
            </a: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winds</a:t>
            </a:r>
            <a:r>
              <a:rPr lang="en-NZ" dirty="0"/>
              <a:t>.</a:t>
            </a:r>
          </a:p>
          <a:p>
            <a:pPr marL="0" indent="0">
              <a:buNone/>
            </a:pPr>
            <a:r>
              <a:rPr lang="en-NZ" dirty="0" smtClean="0"/>
              <a:t>Freezing Level</a:t>
            </a:r>
            <a:r>
              <a:rPr lang="en-NZ" dirty="0"/>
              <a:t>: </a:t>
            </a: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Above </a:t>
            </a:r>
            <a:r>
              <a:rPr lang="en-NZ" dirty="0"/>
              <a:t>3000 </a:t>
            </a:r>
            <a:r>
              <a:rPr lang="en-NZ" dirty="0" err="1" smtClean="0"/>
              <a:t>mtres</a:t>
            </a:r>
            <a:r>
              <a:rPr lang="en-NZ" dirty="0" smtClean="0"/>
              <a:t>.</a:t>
            </a:r>
          </a:p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844824"/>
            <a:ext cx="59055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006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Orographic Rainfall in the TVC</a:t>
            </a:r>
          </a:p>
        </p:txBody>
      </p:sp>
      <p:pic>
        <p:nvPicPr>
          <p:cNvPr id="6147" name="Picture 3" descr="atppto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060848"/>
            <a:ext cx="4171950" cy="3236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dennisa\Desktop\climate_-_nz_rainfall_1971-2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638178" cy="510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663626"/>
              </p:ext>
            </p:extLst>
          </p:nvPr>
        </p:nvGraphicFramePr>
        <p:xfrm>
          <a:off x="323528" y="2532525"/>
          <a:ext cx="8136901" cy="3312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5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8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79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86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86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29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3343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Month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45720"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Jan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45720"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Feb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45720"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Mar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45720"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Apr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45720"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May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45720"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Jun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45720"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Jul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45720"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Aug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45720"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Sep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45720"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Oct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45720"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Nov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45720"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Dec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40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mean rainfall (mm) 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26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mean temp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(°C) 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26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No. of days with snow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670800" y="1674813"/>
            <a:ext cx="981075" cy="590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035" y="1018868"/>
            <a:ext cx="871386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Climate data for Chateau Tongariro 2010m above sea-level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Draw a climate graph to show mean rainfall and temperature: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838325" y="2103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Altitude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Altitude is height above sea level = vertical variation</a:t>
            </a:r>
          </a:p>
          <a:p>
            <a:r>
              <a:rPr lang="en-NZ" dirty="0" smtClean="0"/>
              <a:t>Temperatures </a:t>
            </a:r>
            <a:r>
              <a:rPr lang="en-NZ" dirty="0"/>
              <a:t>decrease by </a:t>
            </a:r>
            <a:r>
              <a:rPr lang="en-NZ" dirty="0" smtClean="0"/>
              <a:t>4 </a:t>
            </a:r>
            <a:r>
              <a:rPr lang="en-NZ" dirty="0"/>
              <a:t>degree celsius for every </a:t>
            </a:r>
            <a:r>
              <a:rPr lang="en-NZ" dirty="0" smtClean="0"/>
              <a:t>1000 </a:t>
            </a:r>
            <a:r>
              <a:rPr lang="en-NZ" dirty="0"/>
              <a:t>metres increase in altitude. Mountainous areas are therefore </a:t>
            </a:r>
            <a:r>
              <a:rPr lang="en-NZ" dirty="0" smtClean="0"/>
              <a:t>cooler.</a:t>
            </a:r>
          </a:p>
          <a:p>
            <a:r>
              <a:rPr lang="en-NZ" dirty="0" smtClean="0"/>
              <a:t>Altitude affects the temperature of the air because air pressure gets lower as the altitude increases. The higher the pressure of any gas -- like our air, for example -- the warmer it becomes. When you relieve that pressure, the gas cools</a:t>
            </a:r>
            <a:r>
              <a:rPr lang="en-NZ" dirty="0"/>
              <a:t/>
            </a:r>
            <a:br>
              <a:rPr lang="en-NZ" dirty="0"/>
            </a:br>
            <a:r>
              <a:rPr lang="en-NZ" u="sng" dirty="0" smtClean="0">
                <a:solidFill>
                  <a:srgbClr val="333333"/>
                </a:solidFill>
                <a:latin typeface="Trebuchet MS"/>
              </a:rPr>
              <a:t>How does the altitude change along the Tama Lakes Walk?  </a:t>
            </a:r>
          </a:p>
          <a:p>
            <a:r>
              <a:rPr lang="en-NZ" u="sng" dirty="0" smtClean="0">
                <a:solidFill>
                  <a:srgbClr val="333333"/>
                </a:solidFill>
                <a:latin typeface="Trebuchet MS"/>
              </a:rPr>
              <a:t>What altitude is Whakapapa and Turangi?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15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 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864096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1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Microclimate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NZ" dirty="0" smtClean="0"/>
              <a:t>Is a local zone where climate can differ from the surrounding area</a:t>
            </a:r>
          </a:p>
          <a:p>
            <a:pPr marL="0" indent="0">
              <a:buNone/>
            </a:pPr>
            <a:r>
              <a:rPr lang="en-NZ" dirty="0" smtClean="0"/>
              <a:t>Things that can influence this include:</a:t>
            </a:r>
          </a:p>
          <a:p>
            <a:r>
              <a:rPr lang="en-NZ" dirty="0" smtClean="0"/>
              <a:t>Soil colour – darker soils absorb radiant energy more than lighter soils</a:t>
            </a:r>
          </a:p>
          <a:p>
            <a:r>
              <a:rPr lang="en-NZ" dirty="0" smtClean="0"/>
              <a:t>Moisture in soil – wet soils are normally dark but water takes energy to warm up = a moist soil warms more slowly than a dry soil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49" name="Picture 3" descr="Description: http://www.acca.it/euleb/data/glossary/images/image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861047"/>
            <a:ext cx="5400601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1243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Rock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" y="1315888"/>
            <a:ext cx="8229600" cy="5281464"/>
          </a:xfrm>
        </p:spPr>
        <p:txBody>
          <a:bodyPr>
            <a:normAutofit fontScale="62500" lnSpcReduction="20000"/>
          </a:bodyPr>
          <a:lstStyle/>
          <a:p>
            <a:r>
              <a:rPr lang="en-NZ" sz="4600" dirty="0" smtClean="0"/>
              <a:t>Surfaces have different reflection rates for heat</a:t>
            </a:r>
          </a:p>
          <a:p>
            <a:r>
              <a:rPr lang="en-NZ" sz="4600" b="1" dirty="0" smtClean="0">
                <a:effectLst/>
              </a:rPr>
              <a:t>Red Crater</a:t>
            </a:r>
            <a:r>
              <a:rPr lang="en-NZ" sz="4600" dirty="0" smtClean="0"/>
              <a:t> was formed about 3000 years ago and lies within a scoria cone which rests on top of the older Tongariro lava flows. The red colouring is due to the presence of oxidized iron in the rock. </a:t>
            </a:r>
          </a:p>
          <a:p>
            <a:endParaRPr lang="en-NZ" u="sng" dirty="0" smtClean="0"/>
          </a:p>
          <a:p>
            <a:endParaRPr lang="en-NZ" u="sng" dirty="0" smtClean="0"/>
          </a:p>
          <a:p>
            <a:endParaRPr lang="en-NZ" u="sng" dirty="0" smtClean="0"/>
          </a:p>
          <a:p>
            <a:endParaRPr lang="en-NZ" u="sng" dirty="0"/>
          </a:p>
          <a:p>
            <a:pPr marL="0" indent="0">
              <a:buNone/>
            </a:pPr>
            <a:endParaRPr lang="en-NZ" u="sng" dirty="0"/>
          </a:p>
          <a:p>
            <a:endParaRPr lang="en-NZ" sz="5100" u="sng" dirty="0" smtClean="0"/>
          </a:p>
          <a:p>
            <a:pPr marL="0" indent="0">
              <a:buNone/>
            </a:pPr>
            <a:r>
              <a:rPr lang="en-NZ" sz="5100" u="sng" dirty="0" smtClean="0"/>
              <a:t>How do you think this could affect temperature readings?</a:t>
            </a:r>
            <a:r>
              <a:rPr lang="en-NZ" sz="5100" dirty="0" smtClean="0"/>
              <a:t/>
            </a:r>
            <a:br>
              <a:rPr lang="en-NZ" sz="5100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50" y="3356992"/>
            <a:ext cx="2304256" cy="178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1" name="Picture 1" descr="C:\Users\dennisa\Desktop\South%20Crater%20to%20Red%20Cr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012273" cy="301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dennisa\Desktop\climb%20to%20south%20crat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50" y="204046"/>
            <a:ext cx="3917634" cy="29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oda Springs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01008"/>
            <a:ext cx="4012272" cy="3169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dennisa\Desktop\hutt%20to%20carpa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61035"/>
            <a:ext cx="4140968" cy="310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7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Snow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During winter conditions when snow and ice cover the </a:t>
            </a:r>
            <a:r>
              <a:rPr lang="en-NZ" dirty="0" smtClean="0"/>
              <a:t>track</a:t>
            </a:r>
            <a:endParaRPr lang="en-US" dirty="0" smtClean="0"/>
          </a:p>
          <a:p>
            <a:r>
              <a:rPr lang="en-NZ" dirty="0" smtClean="0"/>
              <a:t>Do you think we would expect to see snow on the Tongariro crossing.  Why/why not?</a:t>
            </a:r>
          </a:p>
        </p:txBody>
      </p:sp>
      <p:pic>
        <p:nvPicPr>
          <p:cNvPr id="3074" name="Picture 2" descr="E:\MHS Geography\Level 2\Natural\Tongariro\IMAGES\IMG_05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005064"/>
            <a:ext cx="331236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517"/>
            <a:ext cx="8229600" cy="1143000"/>
          </a:xfrm>
        </p:spPr>
        <p:txBody>
          <a:bodyPr/>
          <a:lstStyle/>
          <a:p>
            <a:r>
              <a:rPr lang="en-NZ" dirty="0" smtClean="0"/>
              <a:t>Sun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NZ" sz="2800" dirty="0" smtClean="0"/>
              <a:t>In New Zealand the sun rises in the East and sets in the West. Maximum temperatures are usually recorded when the sun is overhead at midday.</a:t>
            </a:r>
          </a:p>
          <a:p>
            <a:r>
              <a:rPr lang="en-NZ" sz="2800" dirty="0" smtClean="0"/>
              <a:t>What data would you record with your temperature readings?</a:t>
            </a:r>
          </a:p>
          <a:p>
            <a:r>
              <a:rPr lang="en-NZ" sz="2800" dirty="0" smtClean="0"/>
              <a:t>How will you measure </a:t>
            </a:r>
          </a:p>
          <a:p>
            <a:pPr marL="0" indent="0">
              <a:buNone/>
            </a:pPr>
            <a:r>
              <a:rPr lang="en-NZ" sz="2800" dirty="0"/>
              <a:t> </a:t>
            </a:r>
            <a:r>
              <a:rPr lang="en-NZ" sz="2800" dirty="0" smtClean="0"/>
              <a:t>   temperature to keep </a:t>
            </a:r>
            <a:endParaRPr lang="en-NZ" sz="2800" dirty="0"/>
          </a:p>
          <a:p>
            <a:pPr marL="0" indent="0">
              <a:buNone/>
            </a:pPr>
            <a:r>
              <a:rPr lang="en-NZ" sz="2800" dirty="0" smtClean="0"/>
              <a:t>    measurements consistent?</a:t>
            </a:r>
          </a:p>
          <a:p>
            <a:r>
              <a:rPr lang="en-NZ" sz="2800" dirty="0" smtClean="0"/>
              <a:t>How does this method differ </a:t>
            </a:r>
          </a:p>
          <a:p>
            <a:pPr marL="0" indent="0">
              <a:buNone/>
            </a:pPr>
            <a:r>
              <a:rPr lang="en-NZ" sz="2800" dirty="0" smtClean="0"/>
              <a:t>   from the method the Met </a:t>
            </a:r>
          </a:p>
          <a:p>
            <a:pPr marL="0" indent="0">
              <a:buNone/>
            </a:pPr>
            <a:r>
              <a:rPr lang="en-NZ" sz="2800" dirty="0"/>
              <a:t> </a:t>
            </a:r>
            <a:r>
              <a:rPr lang="en-NZ" sz="2800" dirty="0" smtClean="0"/>
              <a:t>  service uses to show temperatures </a:t>
            </a:r>
          </a:p>
          <a:p>
            <a:pPr marL="0" indent="0">
              <a:buNone/>
            </a:pPr>
            <a:r>
              <a:rPr lang="en-NZ" sz="2800" dirty="0"/>
              <a:t> </a:t>
            </a:r>
            <a:r>
              <a:rPr lang="en-NZ" sz="2800" dirty="0" smtClean="0"/>
              <a:t>  e.g. on TV?  </a:t>
            </a:r>
            <a:endParaRPr lang="en-US" sz="2800" dirty="0"/>
          </a:p>
        </p:txBody>
      </p:sp>
      <p:pic>
        <p:nvPicPr>
          <p:cNvPr id="6147" name="Picture 3" descr="C:\Users\dennisa\Desktop\gra050715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86" y="2852936"/>
            <a:ext cx="3190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4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949</Words>
  <Application>Microsoft Office PowerPoint</Application>
  <PresentationFormat>On-screen Show (4:3)</PresentationFormat>
  <Paragraphs>155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Office Theme</vt:lpstr>
      <vt:lpstr>Tongariro National Park</vt:lpstr>
      <vt:lpstr>What could affect climate?</vt:lpstr>
      <vt:lpstr>Altitude</vt:lpstr>
      <vt:lpstr>PowerPoint Presentation</vt:lpstr>
      <vt:lpstr>Microclimate</vt:lpstr>
      <vt:lpstr>Rock type</vt:lpstr>
      <vt:lpstr>PowerPoint Presentation</vt:lpstr>
      <vt:lpstr>Snow cover</vt:lpstr>
      <vt:lpstr>Sun angle</vt:lpstr>
      <vt:lpstr>Wind</vt:lpstr>
      <vt:lpstr>Heat under ground</vt:lpstr>
      <vt:lpstr>Observation of cloud type and % of sky covered</vt:lpstr>
      <vt:lpstr>Vegetation</vt:lpstr>
      <vt:lpstr>Turangi</vt:lpstr>
      <vt:lpstr>Whakapapa</vt:lpstr>
      <vt:lpstr>Waihohonu Traverse</vt:lpstr>
      <vt:lpstr>PowerPoint Presentation</vt:lpstr>
      <vt:lpstr>PowerPoint Presentation</vt:lpstr>
      <vt:lpstr>PowerPoint Presentation</vt:lpstr>
      <vt:lpstr>Weather forecast for Friday 9 March Tongariro</vt:lpstr>
      <vt:lpstr>Orographic Rainfall in the TVC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Tongariro National Park</dc:title>
  <dc:creator>Windows User</dc:creator>
  <cp:lastModifiedBy>Nev Raynes</cp:lastModifiedBy>
  <cp:revision>37</cp:revision>
  <dcterms:created xsi:type="dcterms:W3CDTF">2012-03-05T02:57:31Z</dcterms:created>
  <dcterms:modified xsi:type="dcterms:W3CDTF">2017-03-14T18:56:10Z</dcterms:modified>
</cp:coreProperties>
</file>