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4D2B5-EC8C-43EE-8728-2F1A684D7D26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72162-0FF5-4102-936B-F73EF8FA66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25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72162-0FF5-4102-936B-F73EF8FA6607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769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4BFFF0-DB1E-4434-AA5B-393A327335B3}" type="datetimeFigureOut">
              <a:rPr lang="en-NZ" smtClean="0"/>
              <a:t>17/08/2011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31D1AEA-B137-489A-B644-527AA66F872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 – Population</a:t>
            </a:r>
            <a:br>
              <a:rPr lang="en-US" dirty="0" smtClean="0"/>
            </a:br>
            <a:r>
              <a:rPr lang="en-US" dirty="0" smtClean="0"/>
              <a:t> Issues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69568"/>
            <a:ext cx="288065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3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technology allows parents to identify the sex of an unborn child. </a:t>
            </a:r>
          </a:p>
          <a:p>
            <a:r>
              <a:rPr lang="en-US" dirty="0" smtClean="0"/>
              <a:t>In many cases, when female children are detected, </a:t>
            </a:r>
            <a:r>
              <a:rPr lang="en-US" dirty="0" err="1" smtClean="0"/>
              <a:t>foetuses</a:t>
            </a:r>
            <a:r>
              <a:rPr lang="en-US" dirty="0" smtClean="0"/>
              <a:t> are aborted (one advertising poster states “Spend 500 rupees now and save 50 000 rupees later.</a:t>
            </a:r>
          </a:p>
          <a:p>
            <a:r>
              <a:rPr lang="en-US" dirty="0" smtClean="0"/>
              <a:t>The UN says that 2000 female </a:t>
            </a:r>
            <a:r>
              <a:rPr lang="en-US" dirty="0" err="1" smtClean="0"/>
              <a:t>foetuses</a:t>
            </a:r>
            <a:r>
              <a:rPr lang="en-US" dirty="0" smtClean="0"/>
              <a:t> are aborted every day in India.</a:t>
            </a:r>
          </a:p>
          <a:p>
            <a:r>
              <a:rPr lang="en-US" dirty="0" smtClean="0"/>
              <a:t> This practice is illegal.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4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6672"/>
            <a:ext cx="4707100" cy="636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3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characteristics in Kerala and Uttar Pradesh</a:t>
            </a: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39834"/>
              </p:ext>
            </p:extLst>
          </p:nvPr>
        </p:nvGraphicFramePr>
        <p:xfrm>
          <a:off x="395536" y="2420888"/>
          <a:ext cx="849694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656184"/>
                <a:gridCol w="1728193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Kerala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Uttar Pradesh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females per 100 males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Infant  mortality rate (per 1000)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life expectancy 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r>
                        <a:rPr lang="en-US" baseline="0" dirty="0" smtClean="0"/>
                        <a:t> life expectancy (years)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literacy rates (%)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 literacy rates (%)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fertility rate (number of children per woman)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growth (%)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8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47853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 Kerala and Uttar Pradesh are predominantly rural areas. Which is more prosperous?</a:t>
            </a:r>
          </a:p>
          <a:p>
            <a:pPr marL="0" indent="0">
              <a:buNone/>
            </a:pPr>
            <a:r>
              <a:rPr lang="en-US" dirty="0" smtClean="0"/>
              <a:t>2. What evidence is there that women are treated better in Kerala?</a:t>
            </a:r>
          </a:p>
          <a:p>
            <a:pPr marL="0" indent="0">
              <a:buNone/>
            </a:pPr>
            <a:r>
              <a:rPr lang="en-US" dirty="0" smtClean="0"/>
              <a:t>3. What happens to family size when women have more say?</a:t>
            </a:r>
          </a:p>
          <a:p>
            <a:pPr marL="0" indent="0">
              <a:buNone/>
            </a:pPr>
            <a:r>
              <a:rPr lang="en-US" dirty="0" smtClean="0"/>
              <a:t>4. Suggest reasons for the different male-female ratios and infant mortality rates between the two states.</a:t>
            </a:r>
          </a:p>
          <a:p>
            <a:pPr marL="0" indent="0">
              <a:buNone/>
            </a:pPr>
            <a:r>
              <a:rPr lang="en-US" dirty="0" smtClean="0"/>
              <a:t>5. In which state would you expect to find fewer social problems? Why?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– Use the table to answer these questions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02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71% of people have no sanitation facilities</a:t>
            </a:r>
          </a:p>
          <a:p>
            <a:r>
              <a:rPr lang="en-US" dirty="0" smtClean="0"/>
              <a:t>57% have no access to safe water</a:t>
            </a:r>
          </a:p>
          <a:p>
            <a:r>
              <a:rPr lang="en-US" dirty="0" smtClean="0"/>
              <a:t>57 million children under 5 are malnourished</a:t>
            </a:r>
          </a:p>
          <a:p>
            <a:r>
              <a:rPr lang="en-US" dirty="0" smtClean="0"/>
              <a:t>1.2 million ‘under 5’s’ die each year</a:t>
            </a:r>
          </a:p>
          <a:p>
            <a:r>
              <a:rPr lang="en-US" dirty="0" smtClean="0"/>
              <a:t>350 million people live on less than $US1 a day</a:t>
            </a:r>
          </a:p>
          <a:p>
            <a:r>
              <a:rPr lang="en-US" dirty="0" smtClean="0"/>
              <a:t>30% of men and 52% of women are illiterate</a:t>
            </a:r>
          </a:p>
          <a:p>
            <a:r>
              <a:rPr lang="en-US" dirty="0" smtClean="0"/>
              <a:t>Infant and maternal mortality rates are high</a:t>
            </a:r>
          </a:p>
          <a:p>
            <a:r>
              <a:rPr lang="en-US" dirty="0" smtClean="0"/>
              <a:t>75 – 80% of rural people live in poverty</a:t>
            </a:r>
          </a:p>
          <a:p>
            <a:r>
              <a:rPr lang="en-US" dirty="0" smtClean="0"/>
              <a:t>Over 60% of urban dwellers live in slums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Box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01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35753"/>
              </p:ext>
            </p:extLst>
          </p:nvPr>
        </p:nvGraphicFramePr>
        <p:xfrm>
          <a:off x="827584" y="1916832"/>
          <a:ext cx="74088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Year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Population (1000’s)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1950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369 880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1960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445 857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1970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555 043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1980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687 029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841 655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1 002 708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1 184 091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2020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1 362 053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1 532 646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2040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1 684 312</a:t>
                      </a:r>
                      <a:endParaRPr lang="en-NZ" b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2050</a:t>
                      </a:r>
                      <a:endParaRPr lang="en-NZ" b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1 807 879</a:t>
                      </a:r>
                      <a:endParaRPr lang="en-NZ" b="1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22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260648"/>
            <a:ext cx="3456384" cy="644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Reasons for high birth rate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High </a:t>
            </a:r>
            <a:r>
              <a:rPr lang="en-US" sz="2400" dirty="0">
                <a:solidFill>
                  <a:prstClr val="black"/>
                </a:solidFill>
              </a:rPr>
              <a:t>birth rates and improving life expectancy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Falling death rates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Children provide families with </a:t>
            </a:r>
            <a:r>
              <a:rPr lang="en-US" sz="2400" dirty="0" err="1">
                <a:solidFill>
                  <a:prstClr val="black"/>
                </a:solidFill>
              </a:rPr>
              <a:t>labour</a:t>
            </a:r>
            <a:r>
              <a:rPr lang="en-US" sz="2400" dirty="0">
                <a:solidFill>
                  <a:prstClr val="black"/>
                </a:solidFill>
              </a:rPr>
              <a:t> and wages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Rural child-rearing costs are low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Children are a family’s insurance against future problems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Religious beliefs place high value on children</a:t>
            </a:r>
            <a:endParaRPr lang="en-NZ" sz="2400" dirty="0">
              <a:solidFill>
                <a:prstClr val="black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347864" y="404665"/>
            <a:ext cx="504056" cy="6192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3857640" y="620688"/>
            <a:ext cx="2160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9" name="Right Brace 8"/>
          <p:cNvSpPr/>
          <p:nvPr/>
        </p:nvSpPr>
        <p:spPr>
          <a:xfrm>
            <a:off x="4283968" y="404663"/>
            <a:ext cx="936104" cy="63008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5436096" y="260648"/>
            <a:ext cx="34563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Consequences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Rapid future population growth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Rural Over- population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High burden of youth dependency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High costs of education and child care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An assured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force for the future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Low costs of providing for the elderly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1934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India began to </a:t>
            </a:r>
            <a:r>
              <a:rPr lang="en-US" dirty="0" err="1" smtClean="0"/>
              <a:t>modernise</a:t>
            </a:r>
            <a:r>
              <a:rPr lang="en-US" dirty="0" smtClean="0"/>
              <a:t> during the 20</a:t>
            </a:r>
            <a:r>
              <a:rPr lang="en-US" baseline="30000" dirty="0" smtClean="0"/>
              <a:t>th</a:t>
            </a:r>
            <a:r>
              <a:rPr lang="en-US" dirty="0" smtClean="0"/>
              <a:t> century:</a:t>
            </a:r>
          </a:p>
          <a:p>
            <a:pPr marL="514350" indent="-514350">
              <a:buAutoNum type="arabicPeriod"/>
            </a:pPr>
            <a:r>
              <a:rPr lang="en-US" dirty="0" smtClean="0"/>
              <a:t>Safe water, food and medicine supplies improved and death rates fell</a:t>
            </a:r>
          </a:p>
          <a:p>
            <a:pPr marL="514350" indent="-514350">
              <a:buAutoNum type="arabicPeriod"/>
            </a:pPr>
            <a:r>
              <a:rPr lang="en-US" dirty="0" smtClean="0"/>
              <a:t>Birth rates remained high because poor rural families need children, and Hindu and Muslim teachings encourage large families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816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cannot force people to do what it wants.</a:t>
            </a:r>
          </a:p>
          <a:p>
            <a:r>
              <a:rPr lang="en-US" dirty="0" smtClean="0"/>
              <a:t>Government advice is often ignored.</a:t>
            </a:r>
          </a:p>
          <a:p>
            <a:r>
              <a:rPr lang="en-US" dirty="0" smtClean="0"/>
              <a:t>Islam forbids the use of contraceptives – hence Muslim families are large.</a:t>
            </a:r>
          </a:p>
          <a:p>
            <a:r>
              <a:rPr lang="en-US" dirty="0" smtClean="0"/>
              <a:t>Muslim men are in control – if they want more children they get them.</a:t>
            </a:r>
          </a:p>
          <a:p>
            <a:r>
              <a:rPr lang="en-US" dirty="0" smtClean="0"/>
              <a:t>Hinduism provides greater choice.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30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India’s government has promoted family planning </a:t>
            </a:r>
            <a:r>
              <a:rPr lang="en-US" dirty="0" err="1" smtClean="0"/>
              <a:t>programmes</a:t>
            </a:r>
            <a:r>
              <a:rPr lang="en-US" dirty="0" smtClean="0"/>
              <a:t> since the 1970’s: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Families are urged to have fewer children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Contraceptives and </a:t>
            </a:r>
            <a:r>
              <a:rPr lang="en-US" dirty="0" err="1" smtClean="0"/>
              <a:t>sterilisations</a:t>
            </a:r>
            <a:r>
              <a:rPr lang="en-US" dirty="0" smtClean="0"/>
              <a:t> are readily available (sometimes with cash rewards)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Child marriages have been banned and the legal marriage age raised to 18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on the brakes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97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the early 21</a:t>
            </a:r>
            <a:r>
              <a:rPr lang="en-US" baseline="30000" dirty="0" smtClean="0"/>
              <a:t>st</a:t>
            </a:r>
            <a:r>
              <a:rPr lang="en-US" dirty="0" smtClean="0"/>
              <a:t> century, some Hindu leaders noticed that the Hindu population was growing slower than the Muslim population, and so advocated a ban on birth control.</a:t>
            </a:r>
          </a:p>
          <a:p>
            <a:r>
              <a:rPr lang="en-US" dirty="0" smtClean="0"/>
              <a:t>Family planning has been more successful in the cities.</a:t>
            </a:r>
          </a:p>
          <a:p>
            <a:r>
              <a:rPr lang="en-US" dirty="0" smtClean="0"/>
              <a:t>List reasons…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07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Sons versus Daughters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268760"/>
            <a:ext cx="33843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Families want boys because</a:t>
            </a:r>
            <a:r>
              <a:rPr lang="en-US" sz="200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Hindu and Muslim religions place a high value on sons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Sons grow up to be family breadwinners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Adult sons look after their ageing parents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Sons preserve the family line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Hindu sons light their fathers’ funeral pyres to send their soul to heaven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Sons give their mothers status and security in Indian families</a:t>
            </a:r>
          </a:p>
          <a:p>
            <a:pPr marL="342900" indent="-342900">
              <a:buFont typeface="Arial" pitchFamily="34" charset="0"/>
              <a:buChar char="•"/>
            </a:pPr>
            <a:endParaRPr lang="en-NZ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1484784"/>
            <a:ext cx="3960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Families do not want girls because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Dowry and wedding expenses are a huge financial drain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Daughters leave their families when they marry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They are seen as a waste of family resources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Daughters do not bring status and security to their mothers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97016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472</TotalTime>
  <Words>735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India – Population  Issues</vt:lpstr>
      <vt:lpstr>Fact Box</vt:lpstr>
      <vt:lpstr>Population Growth</vt:lpstr>
      <vt:lpstr>PowerPoint Presentation</vt:lpstr>
      <vt:lpstr>PowerPoint Presentation</vt:lpstr>
      <vt:lpstr>PowerPoint Presentation</vt:lpstr>
      <vt:lpstr>Putting on the brakes</vt:lpstr>
      <vt:lpstr>PowerPoint Presentation</vt:lpstr>
      <vt:lpstr>Sons versus Daughters</vt:lpstr>
      <vt:lpstr>PowerPoint Presentation</vt:lpstr>
      <vt:lpstr>PowerPoint Presentation</vt:lpstr>
      <vt:lpstr>Population characteristics in Kerala and Uttar Pradesh</vt:lpstr>
      <vt:lpstr>Task – Use the table to answer these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- Population Issues</dc:title>
  <dc:creator>KANDASAMY, Kreasen</dc:creator>
  <cp:lastModifiedBy>KANDASAMY, Kreasen</cp:lastModifiedBy>
  <cp:revision>15</cp:revision>
  <dcterms:created xsi:type="dcterms:W3CDTF">2011-08-15T19:47:11Z</dcterms:created>
  <dcterms:modified xsi:type="dcterms:W3CDTF">2011-08-17T01:29:15Z</dcterms:modified>
</cp:coreProperties>
</file>