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7" r:id="rId23"/>
    <p:sldId id="279" r:id="rId24"/>
    <p:sldId id="278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4FE6C-5CE6-4F06-A23F-17F682AC96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0E3-3824-4DC8-BDF2-C2C568AC0802}" type="datetimeFigureOut">
              <a:rPr lang="en-US" smtClean="0"/>
              <a:pPr/>
              <a:t>11/6/2013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73A4-DE98-459A-9E7D-5B879D5146DE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KBi6hHHMA&amp;feature=related" TargetMode="External"/><Relationship Id="rId2" Type="http://schemas.openxmlformats.org/officeDocument/2006/relationships/hyperlink" Target="http://www.youtube.com/watch?v=TyaMZJ0WdH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ternational_Meridian_Conference" TargetMode="External"/><Relationship Id="rId3" Type="http://schemas.openxmlformats.org/officeDocument/2006/relationships/hyperlink" Target="http://en.wikipedia.org/wiki/Royal_Observatory,_Greenwich" TargetMode="External"/><Relationship Id="rId7" Type="http://schemas.openxmlformats.org/officeDocument/2006/relationships/hyperlink" Target="http://en.wikipedia.org/wiki/Washington,_D.C.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hester_A._Arthur" TargetMode="External"/><Relationship Id="rId5" Type="http://schemas.openxmlformats.org/officeDocument/2006/relationships/hyperlink" Target="http://en.wikipedia.org/wiki/President_of_the_United_States" TargetMode="External"/><Relationship Id="rId10" Type="http://schemas.openxmlformats.org/officeDocument/2006/relationships/hyperlink" Target="http://en.wikipedia.org/wiki/Laser" TargetMode="External"/><Relationship Id="rId4" Type="http://schemas.openxmlformats.org/officeDocument/2006/relationships/hyperlink" Target="http://en.wikipedia.org/wiki/George_Biddell_Airy" TargetMode="External"/><Relationship Id="rId9" Type="http://schemas.openxmlformats.org/officeDocument/2006/relationships/hyperlink" Target="http://en.wikipedia.org/wiki/Paris_Meridia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iframe%20title=%22YouTube%20video%20player%22%20width=%22480%22%20height=%22390%22%20src=%22http:/www.youtube.com/embed/widWLhIIbzs%22%20frameborder=%220%22%20allowfullscreen%3e%3c/ifram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iframe%20title=%22YouTube%20video%20player%22%20width=%22480%22%20height=%22390%22%20src=%22http:/www.youtube.com/embed/Oh1ur4cqlJY%22%20frameborder=%220%22%20allowfullscreen%3e%3c/iframe" TargetMode="External"/><Relationship Id="rId2" Type="http://schemas.openxmlformats.org/officeDocument/2006/relationships/hyperlink" Target="iframe%20title=%22YouTube%20video%20player%22%20width=%22480%22%20height=%22390%22%20src=%22http:/www.youtube.com/embed/hPpWCTHjzQI%22%20frameborder=%220%22%20allowfullscreen%3e%3c/ifram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Geography Skills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Level two</a:t>
            </a:r>
          </a:p>
          <a:p>
            <a:r>
              <a:rPr lang="en-NZ" dirty="0" smtClean="0"/>
              <a:t>2.4</a:t>
            </a:r>
          </a:p>
          <a:p>
            <a:r>
              <a:rPr lang="en-NZ" dirty="0" smtClean="0"/>
              <a:t>Apply skills and ideas with guidance in a geography context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Latitude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NZ" dirty="0" smtClean="0"/>
              <a:t>Watch </a:t>
            </a:r>
            <a:r>
              <a:rPr lang="en-NZ" dirty="0" smtClean="0">
                <a:hlinkClick r:id="rId2"/>
              </a:rPr>
              <a:t>latitude and longitude </a:t>
            </a:r>
            <a:r>
              <a:rPr lang="en-NZ" dirty="0" smtClean="0"/>
              <a:t>you tube clip</a:t>
            </a:r>
          </a:p>
          <a:p>
            <a:r>
              <a:rPr lang="en-NZ" dirty="0" smtClean="0"/>
              <a:t>(simple version)</a:t>
            </a:r>
          </a:p>
          <a:p>
            <a:r>
              <a:rPr lang="en-NZ" dirty="0" smtClean="0"/>
              <a:t>Watch </a:t>
            </a:r>
            <a:r>
              <a:rPr lang="en-NZ" dirty="0" smtClean="0">
                <a:hlinkClick r:id="rId3"/>
              </a:rPr>
              <a:t>latitude and longitude </a:t>
            </a:r>
            <a:r>
              <a:rPr lang="en-NZ" dirty="0" smtClean="0"/>
              <a:t>you tube clip</a:t>
            </a:r>
          </a:p>
          <a:p>
            <a:r>
              <a:rPr lang="en-NZ" dirty="0" smtClean="0"/>
              <a:t>(in depth clip)</a:t>
            </a:r>
          </a:p>
          <a:p>
            <a:endParaRPr lang="en-NZ" dirty="0"/>
          </a:p>
          <a:p>
            <a:r>
              <a:rPr lang="en-NZ" dirty="0" smtClean="0"/>
              <a:t>You are now to draw in book from memory:</a:t>
            </a:r>
          </a:p>
          <a:p>
            <a:r>
              <a:rPr lang="en-NZ" dirty="0" smtClean="0"/>
              <a:t>North and south pole</a:t>
            </a:r>
          </a:p>
          <a:p>
            <a:r>
              <a:rPr lang="en-NZ" dirty="0" smtClean="0"/>
              <a:t>The equator</a:t>
            </a:r>
          </a:p>
          <a:p>
            <a:r>
              <a:rPr lang="en-NZ" dirty="0" smtClean="0"/>
              <a:t>Topic of Cancer</a:t>
            </a:r>
          </a:p>
          <a:p>
            <a:r>
              <a:rPr lang="en-NZ" dirty="0" smtClean="0"/>
              <a:t>Topic of Capricorn</a:t>
            </a:r>
          </a:p>
          <a:p>
            <a:r>
              <a:rPr lang="en-NZ" dirty="0" smtClean="0"/>
              <a:t>Arctic circle</a:t>
            </a:r>
          </a:p>
          <a:p>
            <a:r>
              <a:rPr lang="en-NZ" dirty="0" smtClean="0"/>
              <a:t>Atlantic circle</a:t>
            </a:r>
          </a:p>
          <a:p>
            <a:r>
              <a:rPr lang="en-NZ" dirty="0" smtClean="0"/>
              <a:t>Temperate zone</a:t>
            </a:r>
          </a:p>
          <a:p>
            <a:r>
              <a:rPr lang="en-NZ" dirty="0" smtClean="0"/>
              <a:t>The Tropics</a:t>
            </a:r>
          </a:p>
          <a:p>
            <a:endParaRPr lang="en-NZ" dirty="0"/>
          </a:p>
          <a:p>
            <a:r>
              <a:rPr lang="en-NZ" dirty="0" smtClean="0"/>
              <a:t>How many minutes in a degree?</a:t>
            </a:r>
          </a:p>
          <a:p>
            <a:r>
              <a:rPr lang="en-NZ" dirty="0" smtClean="0"/>
              <a:t>How many seconds in a minute?</a:t>
            </a:r>
          </a:p>
          <a:p>
            <a:r>
              <a:rPr lang="en-NZ" dirty="0" smtClean="0"/>
              <a:t>How many miles is the earth roughly?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Latitude and longitude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1506" name="Picture 2" descr="http://www.geographyalltheway.com/ks3_geography/maps_atlases/imagesetc/latitudelongitu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1643050"/>
            <a:ext cx="5448300" cy="2971801"/>
          </a:xfrm>
          <a:prstGeom prst="rect">
            <a:avLst/>
          </a:prstGeom>
          <a:noFill/>
        </p:spPr>
      </p:pic>
      <p:pic>
        <p:nvPicPr>
          <p:cNvPr id="21508" name="Picture 4" descr="http://geographyworldonline.com/tutorial/longitu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505075" cy="3848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4714884"/>
            <a:ext cx="492922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1 Degree: 60 minute</a:t>
            </a:r>
          </a:p>
          <a:p>
            <a:r>
              <a:rPr lang="en-NZ" sz="2000" dirty="0" smtClean="0"/>
              <a:t>1min: 60 seconds</a:t>
            </a:r>
          </a:p>
          <a:p>
            <a:r>
              <a:rPr lang="en-NZ" sz="2000" dirty="0" smtClean="0"/>
              <a:t>The earths circumference = 25,000 miles </a:t>
            </a:r>
            <a:endParaRPr lang="en-NZ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628652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Write in the front of your work book</a:t>
            </a:r>
            <a:endParaRPr lang="en-NZ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287042" y="6000768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the Greenwich in the UK?</a:t>
            </a:r>
            <a:endParaRPr lang="en-NZ" dirty="0"/>
          </a:p>
        </p:txBody>
      </p:sp>
      <p:pic>
        <p:nvPicPr>
          <p:cNvPr id="22530" name="Picture 2" descr="http://upload.wikimedia.org/wikipedia/commons/6/6b/Greenwich_observatory_la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5267325" cy="5381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285860"/>
            <a:ext cx="32147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The modern Greenwich Meridian, based at the </a:t>
            </a:r>
            <a:r>
              <a:rPr lang="en-NZ" sz="1600" dirty="0" smtClean="0">
                <a:hlinkClick r:id="rId3" tooltip="Royal Observatory, Greenwich"/>
              </a:rPr>
              <a:t>Royal Observatory, </a:t>
            </a:r>
            <a:r>
              <a:rPr lang="en-NZ" sz="1600" dirty="0" smtClean="0">
                <a:hlinkClick r:id="rId3" tooltip="Royal Observatory, Greenwich"/>
              </a:rPr>
              <a:t>Greenwich</a:t>
            </a:r>
            <a:r>
              <a:rPr lang="en-NZ" sz="1600" dirty="0" smtClean="0"/>
              <a:t>, </a:t>
            </a:r>
            <a:r>
              <a:rPr lang="en-NZ" sz="1600" dirty="0" smtClean="0"/>
              <a:t>was established by </a:t>
            </a:r>
            <a:r>
              <a:rPr lang="en-NZ" sz="1600" dirty="0" smtClean="0">
                <a:hlinkClick r:id="rId4" tooltip="George Biddell Airy"/>
              </a:rPr>
              <a:t>Sir George Airy</a:t>
            </a:r>
            <a:r>
              <a:rPr lang="en-NZ" sz="1600" dirty="0" smtClean="0"/>
              <a:t> in 1851. By 1884, over two-thirds of all ships and tonnage used it as the reference meridian on their maps. In October of that year, at the behest of </a:t>
            </a:r>
            <a:r>
              <a:rPr lang="en-NZ" sz="1600" dirty="0" smtClean="0">
                <a:hlinkClick r:id="rId5" tooltip="President of the United States"/>
              </a:rPr>
              <a:t>U.S. President</a:t>
            </a:r>
            <a:r>
              <a:rPr lang="en-NZ" sz="1600" dirty="0" smtClean="0"/>
              <a:t> </a:t>
            </a:r>
            <a:r>
              <a:rPr lang="en-NZ" sz="1600" dirty="0" smtClean="0">
                <a:hlinkClick r:id="rId6" tooltip="Chester A. Arthur"/>
              </a:rPr>
              <a:t>Chester A. Arthur</a:t>
            </a:r>
            <a:r>
              <a:rPr lang="en-NZ" sz="1600" dirty="0" smtClean="0"/>
              <a:t>, 41 delegates from 25 nations met in </a:t>
            </a:r>
            <a:r>
              <a:rPr lang="en-NZ" sz="1600" dirty="0" smtClean="0">
                <a:hlinkClick r:id="rId7" tooltip="Washington, D.C."/>
              </a:rPr>
              <a:t>Washington, D.C.</a:t>
            </a:r>
            <a:r>
              <a:rPr lang="en-NZ" sz="1600" dirty="0" smtClean="0"/>
              <a:t>, USA, for the </a:t>
            </a:r>
            <a:r>
              <a:rPr lang="en-NZ" sz="1600" dirty="0" smtClean="0">
                <a:hlinkClick r:id="rId8" tooltip="International Meridian Conference"/>
              </a:rPr>
              <a:t>International Meridian Conference</a:t>
            </a:r>
            <a:r>
              <a:rPr lang="en-NZ" sz="1600" dirty="0" smtClean="0"/>
              <a:t>. This conference selected the Greenwich Meridian as the official Prime Meridian due to its popularity. However, France abstained from the vote and French maps continued to use the </a:t>
            </a:r>
            <a:r>
              <a:rPr lang="en-NZ" sz="1600" dirty="0" smtClean="0">
                <a:hlinkClick r:id="rId9" tooltip="Paris Meridian"/>
              </a:rPr>
              <a:t>Paris Meridian</a:t>
            </a:r>
            <a:r>
              <a:rPr lang="en-NZ" sz="1600" dirty="0" smtClean="0"/>
              <a:t> for several decades.</a:t>
            </a:r>
          </a:p>
          <a:p>
            <a:r>
              <a:rPr lang="en-NZ" sz="1600" dirty="0" smtClean="0"/>
              <a:t>The Greenwich Meridian is now marked at night by a </a:t>
            </a:r>
            <a:r>
              <a:rPr lang="en-NZ" sz="1600" dirty="0" smtClean="0">
                <a:hlinkClick r:id="rId10" tooltip="Laser"/>
              </a:rPr>
              <a:t>laser</a:t>
            </a:r>
            <a:r>
              <a:rPr lang="en-NZ" sz="1600" dirty="0" smtClean="0"/>
              <a:t> beam emitted northwards from the observatory.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Locating a point on the earths surface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NZ" dirty="0" smtClean="0">
                <a:solidFill>
                  <a:schemeClr val="accent5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Give the longitude and latitude coordinates for:(Use an atlas to complete this exercise)</a:t>
            </a:r>
            <a:endParaRPr lang="en-NZ" dirty="0">
              <a:solidFill>
                <a:schemeClr val="accent5">
                  <a:lumMod val="7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pPr marL="514350" indent="-514350">
              <a:buAutoNum type="arabicPeriod"/>
            </a:pPr>
            <a:r>
              <a:rPr lang="en-NZ" dirty="0" smtClean="0"/>
              <a:t>Moscow, Russia (to the closest degree)</a:t>
            </a:r>
          </a:p>
          <a:p>
            <a:pPr marL="514350" indent="-514350">
              <a:buAutoNum type="arabicPeriod"/>
            </a:pPr>
            <a:r>
              <a:rPr lang="en-NZ" dirty="0" smtClean="0"/>
              <a:t>Where did </a:t>
            </a:r>
            <a:r>
              <a:rPr lang="en-NZ" dirty="0"/>
              <a:t>A</a:t>
            </a:r>
            <a:r>
              <a:rPr lang="en-NZ" dirty="0" smtClean="0"/>
              <a:t>ngelina </a:t>
            </a:r>
            <a:r>
              <a:rPr lang="en-NZ" dirty="0"/>
              <a:t>J</a:t>
            </a:r>
            <a:r>
              <a:rPr lang="en-NZ" dirty="0" smtClean="0"/>
              <a:t>olie’s children’s children first entered her life using these </a:t>
            </a:r>
            <a:r>
              <a:rPr lang="en-NZ" b="1" dirty="0" smtClean="0"/>
              <a:t>geographical coordinates</a:t>
            </a:r>
            <a:r>
              <a:rPr lang="en-NZ" dirty="0" smtClean="0"/>
              <a:t> (longitudes and latitudes) to find their location of birth. </a:t>
            </a:r>
          </a:p>
          <a:p>
            <a:pPr marL="514350" indent="-514350">
              <a:buNone/>
            </a:pPr>
            <a:r>
              <a:rPr lang="pt-BR" b="1" dirty="0"/>
              <a:t>A</a:t>
            </a:r>
            <a:r>
              <a:rPr lang="pt-BR" b="1" dirty="0" smtClean="0"/>
              <a:t>) N11° 33' 00" E104° 51' 00“</a:t>
            </a:r>
          </a:p>
          <a:p>
            <a:pPr marL="514350" indent="-514350">
              <a:buNone/>
            </a:pPr>
            <a:r>
              <a:rPr lang="pt-BR" b="1" dirty="0" smtClean="0"/>
              <a:t>B) N09° 02' 00" E038° 45' 00"</a:t>
            </a:r>
            <a:endParaRPr lang="en-NZ" dirty="0" smtClean="0"/>
          </a:p>
          <a:p>
            <a:pPr marL="514350" indent="-514350">
              <a:buNone/>
            </a:pPr>
            <a:endParaRPr lang="en-NZ" dirty="0" smtClean="0"/>
          </a:p>
          <a:p>
            <a:pPr marL="514350" indent="-514350">
              <a:buAutoNum type="arabicPeriod"/>
            </a:pPr>
            <a:endParaRPr lang="en-NZ" dirty="0"/>
          </a:p>
        </p:txBody>
      </p:sp>
      <p:pic>
        <p:nvPicPr>
          <p:cNvPr id="26626" name="Picture 2" descr="http://www.geographyalltheway.com/ks3_geography/maps_atlases/imagesetc/tatt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339595" cy="2079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Answers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1. 57 degrees N and 38 degrees W</a:t>
            </a:r>
          </a:p>
          <a:p>
            <a:r>
              <a:rPr lang="en-NZ" dirty="0" smtClean="0"/>
              <a:t>2 a) the place in </a:t>
            </a:r>
            <a:r>
              <a:rPr lang="en-NZ" b="1" dirty="0" smtClean="0"/>
              <a:t>Cambodia</a:t>
            </a:r>
            <a:r>
              <a:rPr lang="en-NZ" dirty="0" smtClean="0"/>
              <a:t> where Angelina Jolie's eldest son </a:t>
            </a:r>
            <a:r>
              <a:rPr lang="en-NZ" b="1" dirty="0" smtClean="0"/>
              <a:t>Maddox </a:t>
            </a:r>
            <a:r>
              <a:rPr lang="en-NZ" dirty="0" smtClean="0"/>
              <a:t>was born</a:t>
            </a:r>
          </a:p>
          <a:p>
            <a:r>
              <a:rPr lang="en-NZ" dirty="0" smtClean="0"/>
              <a:t>2 b) the place in </a:t>
            </a:r>
            <a:r>
              <a:rPr lang="en-NZ" b="1" dirty="0" smtClean="0"/>
              <a:t>Ethiopia</a:t>
            </a:r>
            <a:r>
              <a:rPr lang="en-NZ" dirty="0" smtClean="0"/>
              <a:t> were her daughter </a:t>
            </a:r>
            <a:r>
              <a:rPr lang="en-NZ" b="1" dirty="0" err="1" smtClean="0"/>
              <a:t>Zahara</a:t>
            </a:r>
            <a:r>
              <a:rPr lang="en-NZ" dirty="0" smtClean="0"/>
              <a:t> was born.</a:t>
            </a:r>
            <a:br>
              <a:rPr lang="en-NZ" dirty="0" smtClean="0"/>
            </a:b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4" name="Picture 4" descr="http://www.islandcrisis.net/wp-content/uploads/2010/03/angelina_jo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2643174" cy="1982381"/>
          </a:xfrm>
          <a:prstGeom prst="rect">
            <a:avLst/>
          </a:prstGeom>
          <a:noFill/>
        </p:spPr>
      </p:pic>
      <p:pic>
        <p:nvPicPr>
          <p:cNvPr id="25602" name="Picture 2" descr="http://photos.posh24.com/p/219425/l/angelina_jolie/angelina_jolie_bought_knives_for_madd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3" y="4514820"/>
            <a:ext cx="1500198" cy="2100277"/>
          </a:xfrm>
          <a:prstGeom prst="rect">
            <a:avLst/>
          </a:prstGeom>
          <a:noFill/>
        </p:spPr>
      </p:pic>
      <p:pic>
        <p:nvPicPr>
          <p:cNvPr id="25604" name="Picture 4" descr="http://www.tadias.com/wp-content/uploads/2008/08/angelina-jolie-valentino-bag_co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357694"/>
            <a:ext cx="34290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Time zones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Degrees are broken down into Minutes and seconds (The same as telling the ‘Time’).</a:t>
            </a:r>
          </a:p>
          <a:p>
            <a:r>
              <a:rPr lang="en-NZ" dirty="0" smtClean="0"/>
              <a:t>‘Time’ calculates how long the it takes the Earth to spin around it axis.  </a:t>
            </a:r>
            <a:endParaRPr lang="en-NZ" dirty="0"/>
          </a:p>
        </p:txBody>
      </p:sp>
      <p:pic>
        <p:nvPicPr>
          <p:cNvPr id="1026" name="Picture 2" descr="http://www.talktocanada.com/wp-content/uploads/2010/02/time_zone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3786214" cy="2749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Calculating Time Zones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A complete rotation of Earth = 24 hours</a:t>
            </a:r>
          </a:p>
          <a:p>
            <a:r>
              <a:rPr lang="en-NZ" dirty="0" smtClean="0"/>
              <a:t>Earth spins through 360 degrees (because the earth is round).</a:t>
            </a:r>
          </a:p>
          <a:p>
            <a:r>
              <a:rPr lang="en-NZ" dirty="0" smtClean="0"/>
              <a:t>The Earth spins 15 degrees latitude every hour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360° ÷ 24 = 15°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If a place is 15° away from you they are an hour ahead or behind.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2" descr="http://www.travel.com.hk/region/time_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48898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71501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You tube clip: </a:t>
            </a:r>
            <a:r>
              <a:rPr lang="en-NZ" dirty="0" smtClean="0">
                <a:hlinkClick r:id="rId3" action="ppaction://hlinkfile"/>
              </a:rPr>
              <a:t>Time zone basics 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 Now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Complete page 13 ex 8 and 9 in your skills book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0722" name="Picture 2" descr="http://www.yourdictionary.com/images/main/A4ind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072230" cy="634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is Geography?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NZ" dirty="0" smtClean="0">
                <a:solidFill>
                  <a:schemeClr val="accent4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Brain storm in pairs</a:t>
            </a:r>
          </a:p>
          <a:p>
            <a:pPr>
              <a:buNone/>
            </a:pPr>
            <a:endParaRPr lang="en-NZ" dirty="0" smtClean="0">
              <a:solidFill>
                <a:schemeClr val="accent4">
                  <a:lumMod val="75000"/>
                </a:schemeClr>
              </a:solidFill>
              <a:latin typeface="Adobe Ming Std L" pitchFamily="18" charset="-128"/>
              <a:ea typeface="Adobe Ming Std L" pitchFamily="18" charset="-128"/>
            </a:endParaRPr>
          </a:p>
          <a:p>
            <a:r>
              <a:rPr lang="en-NZ" dirty="0" smtClean="0"/>
              <a:t>What is Geography?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>
                <a:solidFill>
                  <a:schemeClr val="accent4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What do theses terms mean?</a:t>
            </a:r>
          </a:p>
          <a:p>
            <a:r>
              <a:rPr lang="en-NZ" dirty="0" err="1" smtClean="0"/>
              <a:t>I.G.Is</a:t>
            </a:r>
            <a:r>
              <a:rPr lang="en-NZ" dirty="0" smtClean="0"/>
              <a:t> (Important Geographical Ideas). Name as many as you can</a:t>
            </a:r>
          </a:p>
          <a:p>
            <a:r>
              <a:rPr lang="en-NZ" dirty="0" err="1" smtClean="0"/>
              <a:t>FQns</a:t>
            </a:r>
            <a:endParaRPr lang="en-NZ" dirty="0" smtClean="0"/>
          </a:p>
          <a:p>
            <a:r>
              <a:rPr lang="en-NZ" dirty="0" smtClean="0"/>
              <a:t>Setting</a:t>
            </a:r>
          </a:p>
          <a:p>
            <a:r>
              <a:rPr lang="en-NZ" dirty="0" smtClean="0"/>
              <a:t>Skills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The International Date Line</a:t>
            </a:r>
            <a:br>
              <a:rPr lang="en-NZ" dirty="0" smtClean="0"/>
            </a:br>
            <a:r>
              <a:rPr lang="en-NZ" dirty="0" smtClean="0"/>
              <a:t>IDL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New Zealand is the first country to see a new day. No place is ahead of us at any time.</a:t>
            </a:r>
          </a:p>
          <a:p>
            <a:r>
              <a:rPr lang="en-NZ" dirty="0" smtClean="0"/>
              <a:t>Places west of NZ or the IDL are hours behind us. </a:t>
            </a:r>
          </a:p>
          <a:p>
            <a:pPr>
              <a:buNone/>
            </a:pPr>
            <a:r>
              <a:rPr lang="en-NZ" sz="2400" dirty="0" smtClean="0"/>
              <a:t>E.G. if it is 12noon in NZ  then it will be 10am in Australia</a:t>
            </a:r>
          </a:p>
          <a:p>
            <a:r>
              <a:rPr lang="en-NZ" dirty="0" smtClean="0"/>
              <a:t>Places east of NZ or the IDL are the day before (yesterday) but hours ahead of us. </a:t>
            </a:r>
          </a:p>
          <a:p>
            <a:pPr>
              <a:buNone/>
            </a:pPr>
            <a:r>
              <a:rPr lang="en-NZ" sz="2400" dirty="0" smtClean="0"/>
              <a:t>E.G. if it is 12noon in NZ (Tuesday) then it will be 7pm in Chile but yesterday (Monday)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600076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You tube clip: </a:t>
            </a:r>
            <a:r>
              <a:rPr lang="en-NZ" dirty="0" smtClean="0">
                <a:hlinkClick r:id="rId2" action="ppaction://hlinkfile"/>
              </a:rPr>
              <a:t>International Date Line</a:t>
            </a:r>
          </a:p>
          <a:p>
            <a:r>
              <a:rPr lang="en-NZ" dirty="0" smtClean="0">
                <a:hlinkClick r:id="rId3" action="ppaction://hlinkfile"/>
              </a:rPr>
              <a:t>Wonky line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 Now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Complete pages 14 ex 9 and 10</a:t>
            </a:r>
          </a:p>
          <a:p>
            <a:r>
              <a:rPr lang="en-NZ" dirty="0" smtClean="0"/>
              <a:t>Check your answers with Miss Dunham</a:t>
            </a:r>
          </a:p>
          <a:p>
            <a:r>
              <a:rPr lang="en-NZ" dirty="0" smtClean="0"/>
              <a:t>Then complete page 15 ex 11 and 12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Topographical mapping Skills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Topography = shape of the land</a:t>
            </a:r>
          </a:p>
          <a:p>
            <a:pPr>
              <a:buNone/>
            </a:pPr>
            <a:r>
              <a:rPr lang="en-NZ" u="sng" dirty="0" smtClean="0">
                <a:latin typeface="Jokerman" pitchFamily="82" charset="0"/>
              </a:rPr>
              <a:t>Grid Referencing</a:t>
            </a:r>
          </a:p>
          <a:p>
            <a:r>
              <a:rPr lang="en-NZ" dirty="0" smtClean="0"/>
              <a:t>Are made up of 6 figures.</a:t>
            </a:r>
          </a:p>
          <a:p>
            <a:r>
              <a:rPr lang="en-NZ" dirty="0" smtClean="0"/>
              <a:t>3 figures relating to the Easting's or numbers along the bottom</a:t>
            </a:r>
          </a:p>
          <a:p>
            <a:r>
              <a:rPr lang="en-NZ" dirty="0" smtClean="0"/>
              <a:t>3 figures relating to the Northing’s or numbers up the side. 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F1981-1CC3-4344-8B5E-890C2487C0C6}" type="slidenum">
              <a:rPr lang="en-NZ" smtClean="0">
                <a:latin typeface="Arial" pitchFamily="34" charset="0"/>
              </a:rPr>
              <a:pPr/>
              <a:t>23</a:t>
            </a:fld>
            <a:endParaRPr lang="en-NZ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Refresh - Location: Grids</a:t>
            </a:r>
            <a:endParaRPr lang="en-NZ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4913"/>
            <a:ext cx="2743200" cy="4921250"/>
          </a:xfrm>
        </p:spPr>
        <p:txBody>
          <a:bodyPr/>
          <a:lstStyle/>
          <a:p>
            <a:pPr eaLnBrk="1" hangingPunct="1"/>
            <a:r>
              <a:rPr lang="en-AU" sz="1800" smtClean="0"/>
              <a:t>Reading the map we can view it as a grid or a graph.</a:t>
            </a:r>
          </a:p>
          <a:p>
            <a:pPr eaLnBrk="1" hangingPunct="1"/>
            <a:r>
              <a:rPr lang="en-AU" sz="1800" smtClean="0"/>
              <a:t>We usually start in the bottom left hand corner.</a:t>
            </a:r>
          </a:p>
          <a:p>
            <a:pPr eaLnBrk="1" hangingPunct="1"/>
            <a:r>
              <a:rPr lang="en-AU" sz="1800" smtClean="0"/>
              <a:t>We always move from left to right and then from bottom to top. ie D2.  Just remember, </a:t>
            </a:r>
            <a:r>
              <a:rPr lang="en-AU" sz="1800" smtClean="0">
                <a:solidFill>
                  <a:srgbClr val="FF0000"/>
                </a:solidFill>
              </a:rPr>
              <a:t>you must CRAWL before you CLIMB.</a:t>
            </a:r>
          </a:p>
          <a:p>
            <a:pPr eaLnBrk="1" hangingPunct="1"/>
            <a:r>
              <a:rPr lang="en-AU" sz="1800" smtClean="0"/>
              <a:t>This can be vague because features can only be located somewhere inside a square</a:t>
            </a:r>
          </a:p>
          <a:p>
            <a:pPr eaLnBrk="1" hangingPunct="1"/>
            <a:endParaRPr lang="en-AU" sz="1800" smtClean="0"/>
          </a:p>
          <a:p>
            <a:pPr eaLnBrk="1" hangingPunct="1"/>
            <a:endParaRPr lang="en-NZ" sz="1800" smtClean="0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3200400" y="52244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3200400" y="33956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200400" y="15668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 flipV="1">
            <a:off x="32004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V="1">
            <a:off x="50292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 flipV="1">
            <a:off x="68580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 flipV="1">
            <a:off x="86868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 flipV="1">
            <a:off x="41148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 flipV="1">
            <a:off x="59436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 flipV="1">
            <a:off x="77724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>
            <a:off x="3200400" y="43100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4" name="Line 15"/>
          <p:cNvSpPr>
            <a:spLocks noChangeShapeType="1"/>
          </p:cNvSpPr>
          <p:nvPr/>
        </p:nvSpPr>
        <p:spPr bwMode="auto">
          <a:xfrm>
            <a:off x="3200400" y="24812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5" name="Line 16"/>
          <p:cNvSpPr>
            <a:spLocks noChangeShapeType="1"/>
          </p:cNvSpPr>
          <p:nvPr/>
        </p:nvSpPr>
        <p:spPr bwMode="auto">
          <a:xfrm>
            <a:off x="3200400" y="5224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379788" y="5243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A</a:t>
            </a:r>
            <a:endParaRPr lang="en-NZ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324350" y="52244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</a:t>
            </a:r>
            <a:endParaRPr lang="en-NZ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267325" y="52244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C</a:t>
            </a:r>
            <a:endParaRPr lang="en-NZ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151563" y="52244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D</a:t>
            </a:r>
            <a:endParaRPr lang="en-NZ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110413" y="52244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E</a:t>
            </a:r>
            <a:endParaRPr lang="en-NZ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8026400" y="52244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F</a:t>
            </a:r>
            <a:endParaRPr lang="en-NZ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743200" y="4538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1</a:t>
            </a:r>
            <a:endParaRPr lang="en-NZ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2743200" y="2638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3</a:t>
            </a:r>
            <a:endParaRPr lang="en-NZ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743200" y="3552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2</a:t>
            </a:r>
            <a:endParaRPr lang="en-NZ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743200" y="1795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4</a:t>
            </a:r>
            <a:endParaRPr lang="en-NZ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5943600" y="3395663"/>
            <a:ext cx="914400" cy="909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240088" y="5291138"/>
            <a:ext cx="31067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 flipV="1">
            <a:off x="6332538" y="4071938"/>
            <a:ext cx="14287" cy="1233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3025775" y="50688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>
                <a:solidFill>
                  <a:srgbClr val="FF0000"/>
                </a:solidFill>
              </a:rPr>
              <a:t>X</a:t>
            </a:r>
            <a:endParaRPr lang="en-NZ" b="1">
              <a:solidFill>
                <a:srgbClr val="FF0000"/>
              </a:solidFill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6202363" y="35131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rgbClr val="FF0000"/>
                </a:solidFill>
              </a:rPr>
              <a:t>?</a:t>
            </a:r>
            <a:endParaRPr lang="en-NZ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900" grpId="0" animBg="1"/>
      <p:bldP spid="79901" grpId="0" animBg="1"/>
      <p:bldP spid="799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NZ" dirty="0" smtClean="0"/>
              <a:t>14 grid point reference</a:t>
            </a: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2976" y="3286124"/>
          <a:ext cx="3762103" cy="2586446"/>
        </p:xfrm>
        <a:graphic>
          <a:graphicData uri="http://schemas.openxmlformats.org/drawingml/2006/table">
            <a:tbl>
              <a:tblPr/>
              <a:tblGrid>
                <a:gridCol w="3762103"/>
              </a:tblGrid>
              <a:tr h="258644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V="1">
            <a:off x="571472" y="614364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428736"/>
            <a:ext cx="6715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800" dirty="0" smtClean="0"/>
              <a:t>A 14 grid point reference is more compatible when using a GPS (Globe Positioning System)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800" dirty="0" smtClean="0"/>
              <a:t>Great for large regions and accuracy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NZ" sz="2800" dirty="0" smtClean="0"/>
              <a:t>7 figure easting and 7 figure northing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Determining direction</a:t>
            </a: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1142976" y="2000240"/>
            <a:ext cx="2714644" cy="1714512"/>
            <a:chOff x="1214414" y="3000372"/>
            <a:chExt cx="2714644" cy="1714512"/>
          </a:xfrm>
        </p:grpSpPr>
        <p:sp>
          <p:nvSpPr>
            <p:cNvPr id="5" name="Rectangle 4"/>
            <p:cNvSpPr/>
            <p:nvPr/>
          </p:nvSpPr>
          <p:spPr>
            <a:xfrm>
              <a:off x="1214414" y="3000372"/>
              <a:ext cx="2714644" cy="17145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1215208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43902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1214414" y="3571876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1214414" y="4124194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857752" y="2071678"/>
            <a:ext cx="2714644" cy="1714512"/>
            <a:chOff x="1214414" y="3000372"/>
            <a:chExt cx="2714644" cy="1714512"/>
          </a:xfrm>
        </p:grpSpPr>
        <p:sp>
          <p:nvSpPr>
            <p:cNvPr id="11" name="Rectangle 10"/>
            <p:cNvSpPr/>
            <p:nvPr/>
          </p:nvSpPr>
          <p:spPr>
            <a:xfrm>
              <a:off x="1214414" y="3000372"/>
              <a:ext cx="2714644" cy="17145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1215208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143902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1214414" y="3571876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1214414" y="4124194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57752" y="4429132"/>
            <a:ext cx="2714644" cy="1714512"/>
            <a:chOff x="1214414" y="3000372"/>
            <a:chExt cx="2714644" cy="1714512"/>
          </a:xfrm>
        </p:grpSpPr>
        <p:sp>
          <p:nvSpPr>
            <p:cNvPr id="17" name="Rectangle 16"/>
            <p:cNvSpPr/>
            <p:nvPr/>
          </p:nvSpPr>
          <p:spPr>
            <a:xfrm>
              <a:off x="1214414" y="3000372"/>
              <a:ext cx="2714644" cy="17145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1215208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143902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1214414" y="3571876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1214414" y="4124194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142976" y="4429132"/>
            <a:ext cx="2714644" cy="1714512"/>
            <a:chOff x="1214414" y="3000372"/>
            <a:chExt cx="2714644" cy="1714512"/>
          </a:xfrm>
        </p:grpSpPr>
        <p:sp>
          <p:nvSpPr>
            <p:cNvPr id="23" name="Rectangle 22"/>
            <p:cNvSpPr/>
            <p:nvPr/>
          </p:nvSpPr>
          <p:spPr>
            <a:xfrm>
              <a:off x="1214414" y="3000372"/>
              <a:ext cx="2714644" cy="17145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1215208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143902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1214414" y="3571876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1214414" y="4124194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785918" y="37861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25</a:t>
            </a:r>
            <a:endParaRPr lang="en-NZ" dirty="0"/>
          </a:p>
        </p:txBody>
      </p:sp>
      <p:sp>
        <p:nvSpPr>
          <p:cNvPr id="53" name="TextBox 52"/>
          <p:cNvSpPr txBox="1"/>
          <p:nvPr/>
        </p:nvSpPr>
        <p:spPr>
          <a:xfrm>
            <a:off x="2727675" y="3753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24</a:t>
            </a:r>
            <a:endParaRPr lang="en-NZ" dirty="0"/>
          </a:p>
        </p:txBody>
      </p:sp>
      <p:sp>
        <p:nvSpPr>
          <p:cNvPr id="54" name="TextBox 53"/>
          <p:cNvSpPr txBox="1"/>
          <p:nvPr/>
        </p:nvSpPr>
        <p:spPr>
          <a:xfrm>
            <a:off x="3571868" y="37861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23</a:t>
            </a:r>
            <a:endParaRPr lang="en-NZ" dirty="0"/>
          </a:p>
        </p:txBody>
      </p:sp>
      <p:sp>
        <p:nvSpPr>
          <p:cNvPr id="55" name="TextBox 54"/>
          <p:cNvSpPr txBox="1"/>
          <p:nvPr/>
        </p:nvSpPr>
        <p:spPr>
          <a:xfrm>
            <a:off x="928662" y="37861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26</a:t>
            </a:r>
            <a:endParaRPr lang="en-NZ" dirty="0"/>
          </a:p>
        </p:txBody>
      </p:sp>
      <p:sp>
        <p:nvSpPr>
          <p:cNvPr id="56" name="TextBox 55"/>
          <p:cNvSpPr txBox="1"/>
          <p:nvPr/>
        </p:nvSpPr>
        <p:spPr>
          <a:xfrm>
            <a:off x="3929058" y="34290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11</a:t>
            </a:r>
            <a:endParaRPr lang="en-NZ" dirty="0"/>
          </a:p>
        </p:txBody>
      </p:sp>
      <p:sp>
        <p:nvSpPr>
          <p:cNvPr id="57" name="TextBox 56"/>
          <p:cNvSpPr txBox="1"/>
          <p:nvPr/>
        </p:nvSpPr>
        <p:spPr>
          <a:xfrm>
            <a:off x="3929058" y="29289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12</a:t>
            </a:r>
            <a:endParaRPr lang="en-NZ" dirty="0"/>
          </a:p>
        </p:txBody>
      </p:sp>
      <p:sp>
        <p:nvSpPr>
          <p:cNvPr id="58" name="TextBox 57"/>
          <p:cNvSpPr txBox="1"/>
          <p:nvPr/>
        </p:nvSpPr>
        <p:spPr>
          <a:xfrm>
            <a:off x="3929058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13</a:t>
            </a:r>
            <a:endParaRPr lang="en-NZ" dirty="0"/>
          </a:p>
        </p:txBody>
      </p:sp>
      <p:sp>
        <p:nvSpPr>
          <p:cNvPr id="59" name="TextBox 58"/>
          <p:cNvSpPr txBox="1"/>
          <p:nvPr/>
        </p:nvSpPr>
        <p:spPr>
          <a:xfrm>
            <a:off x="3915995" y="178684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14</a:t>
            </a:r>
            <a:endParaRPr lang="en-NZ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3321835" y="2750339"/>
            <a:ext cx="221457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785786" y="4143380"/>
            <a:ext cx="321471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80125" y="12144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N</a:t>
            </a:r>
            <a:endParaRPr lang="en-NZ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rot="5400000" flipH="1" flipV="1">
            <a:off x="3608381" y="2769548"/>
            <a:ext cx="221457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63155" y="12100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N</a:t>
            </a:r>
            <a:endParaRPr lang="en-NZ" dirty="0">
              <a:solidFill>
                <a:srgbClr val="FF0000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714348" y="6643710"/>
            <a:ext cx="321471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4786314" y="6643710"/>
            <a:ext cx="3143272" cy="11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741002" y="4162566"/>
            <a:ext cx="3143272" cy="111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932528" y="5189843"/>
            <a:ext cx="1571638" cy="69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6200000" flipH="1">
            <a:off x="3638609" y="5210253"/>
            <a:ext cx="1581030" cy="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6059143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67062" y="605832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S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29586" y="64886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E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16523" y="396825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E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9597" y="64886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7972" y="3968255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</a:rPr>
              <a:t>W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49061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11</a:t>
            </a:r>
            <a:endParaRPr lang="en-NZ" dirty="0"/>
          </a:p>
        </p:txBody>
      </p:sp>
      <p:sp>
        <p:nvSpPr>
          <p:cNvPr id="99" name="TextBox 98"/>
          <p:cNvSpPr txBox="1"/>
          <p:nvPr/>
        </p:nvSpPr>
        <p:spPr>
          <a:xfrm>
            <a:off x="3929058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12</a:t>
            </a:r>
            <a:endParaRPr lang="en-NZ" dirty="0"/>
          </a:p>
        </p:txBody>
      </p:sp>
      <p:sp>
        <p:nvSpPr>
          <p:cNvPr id="100" name="TextBox 99"/>
          <p:cNvSpPr txBox="1"/>
          <p:nvPr/>
        </p:nvSpPr>
        <p:spPr>
          <a:xfrm>
            <a:off x="3929058" y="53578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13</a:t>
            </a:r>
            <a:endParaRPr lang="en-NZ" dirty="0"/>
          </a:p>
        </p:txBody>
      </p:sp>
      <p:sp>
        <p:nvSpPr>
          <p:cNvPr id="101" name="TextBox 100"/>
          <p:cNvSpPr txBox="1"/>
          <p:nvPr/>
        </p:nvSpPr>
        <p:spPr>
          <a:xfrm>
            <a:off x="3942121" y="5825643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14</a:t>
            </a:r>
            <a:endParaRPr lang="en-NZ" dirty="0"/>
          </a:p>
        </p:txBody>
      </p:sp>
      <p:sp>
        <p:nvSpPr>
          <p:cNvPr id="106" name="TextBox 105"/>
          <p:cNvSpPr txBox="1"/>
          <p:nvPr/>
        </p:nvSpPr>
        <p:spPr>
          <a:xfrm>
            <a:off x="7643834" y="346737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11</a:t>
            </a:r>
            <a:endParaRPr lang="en-NZ" dirty="0"/>
          </a:p>
        </p:txBody>
      </p:sp>
      <p:sp>
        <p:nvSpPr>
          <p:cNvPr id="107" name="TextBox 106"/>
          <p:cNvSpPr txBox="1"/>
          <p:nvPr/>
        </p:nvSpPr>
        <p:spPr>
          <a:xfrm>
            <a:off x="7643834" y="2967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12</a:t>
            </a:r>
            <a:endParaRPr lang="en-NZ" dirty="0"/>
          </a:p>
        </p:txBody>
      </p:sp>
      <p:sp>
        <p:nvSpPr>
          <p:cNvPr id="108" name="TextBox 107"/>
          <p:cNvSpPr txBox="1"/>
          <p:nvPr/>
        </p:nvSpPr>
        <p:spPr>
          <a:xfrm>
            <a:off x="7643834" y="23958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13</a:t>
            </a:r>
            <a:endParaRPr lang="en-NZ" dirty="0"/>
          </a:p>
        </p:txBody>
      </p:sp>
      <p:sp>
        <p:nvSpPr>
          <p:cNvPr id="109" name="TextBox 108"/>
          <p:cNvSpPr txBox="1"/>
          <p:nvPr/>
        </p:nvSpPr>
        <p:spPr>
          <a:xfrm>
            <a:off x="7630771" y="1825219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14</a:t>
            </a:r>
            <a:endParaRPr lang="en-NZ" dirty="0"/>
          </a:p>
        </p:txBody>
      </p:sp>
      <p:sp>
        <p:nvSpPr>
          <p:cNvPr id="114" name="TextBox 113"/>
          <p:cNvSpPr txBox="1"/>
          <p:nvPr/>
        </p:nvSpPr>
        <p:spPr>
          <a:xfrm>
            <a:off x="7650774" y="424706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11</a:t>
            </a:r>
            <a:endParaRPr lang="en-NZ" dirty="0"/>
          </a:p>
        </p:txBody>
      </p:sp>
      <p:sp>
        <p:nvSpPr>
          <p:cNvPr id="115" name="TextBox 114"/>
          <p:cNvSpPr txBox="1"/>
          <p:nvPr/>
        </p:nvSpPr>
        <p:spPr>
          <a:xfrm>
            <a:off x="7630771" y="4818571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12</a:t>
            </a:r>
            <a:endParaRPr lang="en-NZ" dirty="0"/>
          </a:p>
        </p:txBody>
      </p:sp>
      <p:sp>
        <p:nvSpPr>
          <p:cNvPr id="116" name="TextBox 115"/>
          <p:cNvSpPr txBox="1"/>
          <p:nvPr/>
        </p:nvSpPr>
        <p:spPr>
          <a:xfrm>
            <a:off x="7630771" y="5390075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13</a:t>
            </a:r>
            <a:endParaRPr lang="en-NZ" dirty="0"/>
          </a:p>
        </p:txBody>
      </p:sp>
      <p:sp>
        <p:nvSpPr>
          <p:cNvPr id="117" name="TextBox 116"/>
          <p:cNvSpPr txBox="1"/>
          <p:nvPr/>
        </p:nvSpPr>
        <p:spPr>
          <a:xfrm>
            <a:off x="7643834" y="58578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14</a:t>
            </a:r>
            <a:endParaRPr lang="en-NZ" dirty="0"/>
          </a:p>
        </p:txBody>
      </p:sp>
      <p:sp>
        <p:nvSpPr>
          <p:cNvPr id="122" name="TextBox 121"/>
          <p:cNvSpPr txBox="1"/>
          <p:nvPr/>
        </p:nvSpPr>
        <p:spPr>
          <a:xfrm>
            <a:off x="7409517" y="614976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26</a:t>
            </a:r>
            <a:endParaRPr lang="en-NZ" dirty="0"/>
          </a:p>
        </p:txBody>
      </p:sp>
      <p:sp>
        <p:nvSpPr>
          <p:cNvPr id="123" name="TextBox 122"/>
          <p:cNvSpPr txBox="1"/>
          <p:nvPr/>
        </p:nvSpPr>
        <p:spPr>
          <a:xfrm>
            <a:off x="6447757" y="614976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25</a:t>
            </a:r>
            <a:endParaRPr lang="en-NZ" dirty="0"/>
          </a:p>
        </p:txBody>
      </p:sp>
      <p:sp>
        <p:nvSpPr>
          <p:cNvPr id="124" name="TextBox 123"/>
          <p:cNvSpPr txBox="1"/>
          <p:nvPr/>
        </p:nvSpPr>
        <p:spPr>
          <a:xfrm>
            <a:off x="5552129" y="614976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24</a:t>
            </a:r>
            <a:endParaRPr lang="en-NZ" dirty="0"/>
          </a:p>
        </p:txBody>
      </p:sp>
      <p:sp>
        <p:nvSpPr>
          <p:cNvPr id="125" name="TextBox 124"/>
          <p:cNvSpPr txBox="1"/>
          <p:nvPr/>
        </p:nvSpPr>
        <p:spPr>
          <a:xfrm>
            <a:off x="4694873" y="614976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23</a:t>
            </a:r>
            <a:endParaRPr lang="en-NZ" dirty="0"/>
          </a:p>
        </p:txBody>
      </p:sp>
      <p:sp>
        <p:nvSpPr>
          <p:cNvPr id="126" name="TextBox 125"/>
          <p:cNvSpPr txBox="1"/>
          <p:nvPr/>
        </p:nvSpPr>
        <p:spPr>
          <a:xfrm>
            <a:off x="7384208" y="3786190"/>
            <a:ext cx="5000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/>
              <a:t>26</a:t>
            </a:r>
            <a:endParaRPr lang="en-NZ" dirty="0"/>
          </a:p>
        </p:txBody>
      </p:sp>
      <p:sp>
        <p:nvSpPr>
          <p:cNvPr id="127" name="TextBox 126"/>
          <p:cNvSpPr txBox="1"/>
          <p:nvPr/>
        </p:nvSpPr>
        <p:spPr>
          <a:xfrm>
            <a:off x="6422448" y="3786190"/>
            <a:ext cx="5000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/>
              <a:t>25</a:t>
            </a:r>
            <a:endParaRPr lang="en-NZ" dirty="0"/>
          </a:p>
        </p:txBody>
      </p:sp>
      <p:sp>
        <p:nvSpPr>
          <p:cNvPr id="128" name="TextBox 127"/>
          <p:cNvSpPr txBox="1"/>
          <p:nvPr/>
        </p:nvSpPr>
        <p:spPr>
          <a:xfrm>
            <a:off x="5526820" y="3786190"/>
            <a:ext cx="5000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/>
              <a:t>24</a:t>
            </a:r>
            <a:endParaRPr lang="en-NZ" dirty="0"/>
          </a:p>
        </p:txBody>
      </p:sp>
      <p:sp>
        <p:nvSpPr>
          <p:cNvPr id="129" name="TextBox 128"/>
          <p:cNvSpPr txBox="1"/>
          <p:nvPr/>
        </p:nvSpPr>
        <p:spPr>
          <a:xfrm>
            <a:off x="4669564" y="3786190"/>
            <a:ext cx="50006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dirty="0" smtClean="0"/>
              <a:t>23</a:t>
            </a:r>
            <a:endParaRPr lang="en-NZ" dirty="0"/>
          </a:p>
        </p:txBody>
      </p:sp>
      <p:sp>
        <p:nvSpPr>
          <p:cNvPr id="135" name="TextBox 134"/>
          <p:cNvSpPr txBox="1"/>
          <p:nvPr/>
        </p:nvSpPr>
        <p:spPr>
          <a:xfrm>
            <a:off x="1750130" y="61531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25</a:t>
            </a:r>
            <a:endParaRPr lang="en-NZ" dirty="0"/>
          </a:p>
        </p:txBody>
      </p:sp>
      <p:sp>
        <p:nvSpPr>
          <p:cNvPr id="136" name="TextBox 135"/>
          <p:cNvSpPr txBox="1"/>
          <p:nvPr/>
        </p:nvSpPr>
        <p:spPr>
          <a:xfrm>
            <a:off x="2691887" y="61201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24</a:t>
            </a:r>
            <a:endParaRPr lang="en-NZ" dirty="0"/>
          </a:p>
        </p:txBody>
      </p:sp>
      <p:sp>
        <p:nvSpPr>
          <p:cNvPr id="137" name="TextBox 136"/>
          <p:cNvSpPr txBox="1"/>
          <p:nvPr/>
        </p:nvSpPr>
        <p:spPr>
          <a:xfrm>
            <a:off x="3536080" y="61531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23</a:t>
            </a:r>
            <a:endParaRPr lang="en-NZ" dirty="0"/>
          </a:p>
        </p:txBody>
      </p:sp>
      <p:sp>
        <p:nvSpPr>
          <p:cNvPr id="138" name="TextBox 137"/>
          <p:cNvSpPr txBox="1"/>
          <p:nvPr/>
        </p:nvSpPr>
        <p:spPr>
          <a:xfrm>
            <a:off x="892874" y="61531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26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14 figure grid reference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Step one: first two digits = bottom left corner (relate to a 100km grid).</a:t>
            </a:r>
          </a:p>
          <a:p>
            <a:r>
              <a:rPr lang="en-NZ" dirty="0" smtClean="0"/>
              <a:t>Step two: grid 3+4 normal grid reference, use the lines (relate to a 1km grid)</a:t>
            </a:r>
          </a:p>
          <a:p>
            <a:r>
              <a:rPr lang="en-NZ" dirty="0" smtClean="0"/>
              <a:t>Step three: The fraction between the grid lines. (relate to the 100m grid)</a:t>
            </a:r>
          </a:p>
          <a:p>
            <a:r>
              <a:rPr lang="en-NZ" dirty="0" smtClean="0"/>
              <a:t>Step four: Done by using a GPD (not a topographical map). (relate to the 1m grid)</a:t>
            </a:r>
          </a:p>
          <a:p>
            <a:r>
              <a:rPr lang="en-NZ" dirty="0" smtClean="0"/>
              <a:t>Step five: Add direction e.g. N,S,E,W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A3083-19CF-447C-9B9E-0E13DC447E7A}" type="slidenum">
              <a:rPr lang="en-NZ" smtClean="0"/>
              <a:pPr/>
              <a:t>27</a:t>
            </a:fld>
            <a:endParaRPr lang="en-NZ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Location: Grids</a:t>
            </a:r>
            <a:endParaRPr lang="en-N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smtClean="0"/>
              <a:t>The most important function of a map is to show us where we are. In order for us to do this we must use consistent conventions. 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Most maps use a GRID to divide the map into areas.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smtClean="0"/>
              <a:t>On most Road maps one side is usually labelled with numbers  down one axis and letters down the other. </a:t>
            </a:r>
            <a:endParaRPr lang="en-NZ" sz="2400" smtClean="0"/>
          </a:p>
        </p:txBody>
      </p:sp>
      <p:pic>
        <p:nvPicPr>
          <p:cNvPr id="55300" name="Picture 4" descr="Wellington Road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86463" y="1292225"/>
            <a:ext cx="2611437" cy="4764088"/>
          </a:xfrm>
          <a:noFill/>
        </p:spPr>
      </p:pic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892800" y="6242050"/>
            <a:ext cx="2524125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7280275" y="6264275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Letters</a:t>
            </a:r>
            <a:endParaRPr lang="en-NZ" b="1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5905500" y="1306513"/>
            <a:ext cx="0" cy="4935537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638675" y="14589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/>
              <a:t>Numbers</a:t>
            </a:r>
            <a:endParaRPr lang="en-NZ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/>
      <p:bldP spid="55304" grpId="0" animBg="1"/>
      <p:bldP spid="553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594C2-C4A3-4B3E-9B0D-AA61B10CBB9F}" type="slidenum">
              <a:rPr lang="en-NZ" smtClean="0"/>
              <a:pPr/>
              <a:t>28</a:t>
            </a:fld>
            <a:endParaRPr lang="en-NZ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Location: Grids</a:t>
            </a:r>
            <a:endParaRPr lang="en-NZ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4913"/>
            <a:ext cx="2743200" cy="4921250"/>
          </a:xfrm>
        </p:spPr>
        <p:txBody>
          <a:bodyPr/>
          <a:lstStyle/>
          <a:p>
            <a:pPr eaLnBrk="1" hangingPunct="1"/>
            <a:r>
              <a:rPr lang="en-AU" sz="1800" smtClean="0"/>
              <a:t>Reading the map we can view it as a grid or a graph.</a:t>
            </a:r>
          </a:p>
          <a:p>
            <a:pPr eaLnBrk="1" hangingPunct="1"/>
            <a:r>
              <a:rPr lang="en-AU" sz="1800" smtClean="0"/>
              <a:t>We usually start in the bottom left hand corner.</a:t>
            </a:r>
          </a:p>
          <a:p>
            <a:pPr eaLnBrk="1" hangingPunct="1"/>
            <a:r>
              <a:rPr lang="en-AU" sz="1800" smtClean="0"/>
              <a:t>We always move from left to right and then from bottom to top. ie D2.  Just remember, </a:t>
            </a:r>
            <a:r>
              <a:rPr lang="en-AU" sz="1800" smtClean="0">
                <a:solidFill>
                  <a:srgbClr val="FF0000"/>
                </a:solidFill>
              </a:rPr>
              <a:t>you must CRAWL before you CLIMB.</a:t>
            </a:r>
          </a:p>
          <a:p>
            <a:pPr eaLnBrk="1" hangingPunct="1"/>
            <a:r>
              <a:rPr lang="en-AU" sz="1800" smtClean="0"/>
              <a:t>This can be vague because features can only be located somewhere inside a square</a:t>
            </a:r>
          </a:p>
          <a:p>
            <a:pPr eaLnBrk="1" hangingPunct="1"/>
            <a:endParaRPr lang="en-AU" sz="1800" smtClean="0"/>
          </a:p>
          <a:p>
            <a:pPr eaLnBrk="1" hangingPunct="1"/>
            <a:endParaRPr lang="en-NZ" sz="1800" smtClean="0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>
            <a:off x="3200400" y="52244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3200400" y="33956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3200400" y="15668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 flipV="1">
            <a:off x="32004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 flipV="1">
            <a:off x="50292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 flipV="1">
            <a:off x="68580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 flipV="1">
            <a:off x="86868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0" name="Line 11"/>
          <p:cNvSpPr>
            <a:spLocks noChangeShapeType="1"/>
          </p:cNvSpPr>
          <p:nvPr/>
        </p:nvSpPr>
        <p:spPr bwMode="auto">
          <a:xfrm flipV="1">
            <a:off x="41148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1" name="Line 12"/>
          <p:cNvSpPr>
            <a:spLocks noChangeShapeType="1"/>
          </p:cNvSpPr>
          <p:nvPr/>
        </p:nvSpPr>
        <p:spPr bwMode="auto">
          <a:xfrm flipV="1">
            <a:off x="59436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2" name="Line 13"/>
          <p:cNvSpPr>
            <a:spLocks noChangeShapeType="1"/>
          </p:cNvSpPr>
          <p:nvPr/>
        </p:nvSpPr>
        <p:spPr bwMode="auto">
          <a:xfrm flipV="1">
            <a:off x="7772400" y="15668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3" name="Line 14"/>
          <p:cNvSpPr>
            <a:spLocks noChangeShapeType="1"/>
          </p:cNvSpPr>
          <p:nvPr/>
        </p:nvSpPr>
        <p:spPr bwMode="auto">
          <a:xfrm>
            <a:off x="3200400" y="43100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4" name="Line 15"/>
          <p:cNvSpPr>
            <a:spLocks noChangeShapeType="1"/>
          </p:cNvSpPr>
          <p:nvPr/>
        </p:nvSpPr>
        <p:spPr bwMode="auto">
          <a:xfrm>
            <a:off x="3200400" y="248126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7905" name="Line 16"/>
          <p:cNvSpPr>
            <a:spLocks noChangeShapeType="1"/>
          </p:cNvSpPr>
          <p:nvPr/>
        </p:nvSpPr>
        <p:spPr bwMode="auto">
          <a:xfrm>
            <a:off x="3200400" y="5224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379788" y="5243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A</a:t>
            </a:r>
            <a:endParaRPr lang="en-NZ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4324350" y="52244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B</a:t>
            </a:r>
            <a:endParaRPr lang="en-NZ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267325" y="52244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C</a:t>
            </a:r>
            <a:endParaRPr lang="en-NZ"/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6151563" y="52244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D</a:t>
            </a:r>
            <a:endParaRPr lang="en-NZ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110413" y="52244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E</a:t>
            </a:r>
            <a:endParaRPr lang="en-NZ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8026400" y="52244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F</a:t>
            </a:r>
            <a:endParaRPr lang="en-NZ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743200" y="4538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1</a:t>
            </a:r>
            <a:endParaRPr lang="en-NZ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2743200" y="2638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3</a:t>
            </a:r>
            <a:endParaRPr lang="en-NZ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743200" y="3552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2</a:t>
            </a:r>
            <a:endParaRPr lang="en-NZ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2743200" y="1795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/>
              <a:t>4</a:t>
            </a:r>
            <a:endParaRPr lang="en-NZ"/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5943600" y="3395663"/>
            <a:ext cx="914400" cy="909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>
            <a:off x="3240088" y="5291138"/>
            <a:ext cx="31067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 flipV="1">
            <a:off x="6332538" y="4071938"/>
            <a:ext cx="14287" cy="1233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3025775" y="50688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>
                <a:solidFill>
                  <a:srgbClr val="FF0000"/>
                </a:solidFill>
              </a:rPr>
              <a:t>X</a:t>
            </a:r>
            <a:endParaRPr lang="en-NZ" b="1">
              <a:solidFill>
                <a:srgbClr val="FF0000"/>
              </a:solidFill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6202363" y="35131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rgbClr val="FF0000"/>
                </a:solidFill>
              </a:rPr>
              <a:t>?</a:t>
            </a:r>
            <a:endParaRPr lang="en-NZ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9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900" grpId="0" animBg="1"/>
      <p:bldP spid="79901" grpId="0" animBg="1"/>
      <p:bldP spid="799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Grid reference for x</a:t>
            </a:r>
            <a:endParaRPr lang="en-NZ" dirty="0"/>
          </a:p>
        </p:txBody>
      </p:sp>
      <p:grpSp>
        <p:nvGrpSpPr>
          <p:cNvPr id="5" name="Group 4"/>
          <p:cNvGrpSpPr/>
          <p:nvPr/>
        </p:nvGrpSpPr>
        <p:grpSpPr>
          <a:xfrm>
            <a:off x="2786050" y="1928802"/>
            <a:ext cx="2714644" cy="1714512"/>
            <a:chOff x="1214414" y="3000372"/>
            <a:chExt cx="2714644" cy="1714512"/>
          </a:xfrm>
        </p:grpSpPr>
        <p:sp>
          <p:nvSpPr>
            <p:cNvPr id="6" name="Rectangle 5"/>
            <p:cNvSpPr/>
            <p:nvPr/>
          </p:nvSpPr>
          <p:spPr>
            <a:xfrm>
              <a:off x="1214414" y="3000372"/>
              <a:ext cx="2714644" cy="17145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215208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143902" y="3856834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1214414" y="3571876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1214414" y="4124194"/>
              <a:ext cx="2714644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429388" y="335756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5492000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40719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3327000</a:t>
            </a:r>
            <a:endParaRPr lang="en-NZ" dirty="0"/>
          </a:p>
        </p:txBody>
      </p:sp>
      <p:sp>
        <p:nvSpPr>
          <p:cNvPr id="19" name="TextBox 18"/>
          <p:cNvSpPr txBox="1"/>
          <p:nvPr/>
        </p:nvSpPr>
        <p:spPr>
          <a:xfrm>
            <a:off x="4570478" y="21782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x</a:t>
            </a:r>
            <a:endParaRPr lang="en-NZ" dirty="0"/>
          </a:p>
        </p:txBody>
      </p:sp>
      <p:sp>
        <p:nvSpPr>
          <p:cNvPr id="20" name="TextBox 19"/>
          <p:cNvSpPr txBox="1"/>
          <p:nvPr/>
        </p:nvSpPr>
        <p:spPr>
          <a:xfrm>
            <a:off x="5643570" y="17144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95</a:t>
            </a:r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5624855" y="22859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94</a:t>
            </a:r>
            <a:endParaRPr lang="en-NZ" dirty="0"/>
          </a:p>
        </p:txBody>
      </p:sp>
      <p:sp>
        <p:nvSpPr>
          <p:cNvPr id="22" name="TextBox 21"/>
          <p:cNvSpPr txBox="1"/>
          <p:nvPr/>
        </p:nvSpPr>
        <p:spPr>
          <a:xfrm>
            <a:off x="5643570" y="2857496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93</a:t>
            </a:r>
            <a:endParaRPr lang="en-NZ" dirty="0"/>
          </a:p>
        </p:txBody>
      </p:sp>
      <p:sp>
        <p:nvSpPr>
          <p:cNvPr id="23" name="TextBox 22"/>
          <p:cNvSpPr txBox="1"/>
          <p:nvPr/>
        </p:nvSpPr>
        <p:spPr>
          <a:xfrm>
            <a:off x="5214942" y="3714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30</a:t>
            </a:r>
            <a:endParaRPr lang="en-NZ" dirty="0"/>
          </a:p>
        </p:txBody>
      </p:sp>
      <p:sp>
        <p:nvSpPr>
          <p:cNvPr id="24" name="TextBox 23"/>
          <p:cNvSpPr txBox="1"/>
          <p:nvPr/>
        </p:nvSpPr>
        <p:spPr>
          <a:xfrm>
            <a:off x="4338971" y="37205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29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37147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28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928662" y="492919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Point x = </a:t>
            </a:r>
          </a:p>
          <a:p>
            <a:endParaRPr lang="en-NZ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1538" y="4071942"/>
            <a:ext cx="1204522" cy="1569692"/>
            <a:chOff x="1071538" y="4071942"/>
            <a:chExt cx="1204522" cy="1569692"/>
          </a:xfrm>
        </p:grpSpPr>
        <p:sp>
          <p:nvSpPr>
            <p:cNvPr id="27" name="Oval 26"/>
            <p:cNvSpPr/>
            <p:nvPr/>
          </p:nvSpPr>
          <p:spPr>
            <a:xfrm>
              <a:off x="1071538" y="4071942"/>
              <a:ext cx="428628" cy="42862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57356" y="527230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33</a:t>
              </a:r>
              <a:endParaRPr lang="en-NZ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11514" y="3714752"/>
            <a:ext cx="2746238" cy="1923460"/>
            <a:chOff x="2111514" y="3714752"/>
            <a:chExt cx="2746238" cy="192346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786050" y="4143380"/>
              <a:ext cx="1571636" cy="158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286248" y="3714752"/>
              <a:ext cx="571504" cy="500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1514" y="526888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29</a:t>
              </a:r>
              <a:endParaRPr lang="en-NZ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42644" y="1908880"/>
            <a:ext cx="767484" cy="1753943"/>
            <a:chOff x="4642644" y="1908880"/>
            <a:chExt cx="767484" cy="1753943"/>
          </a:xfrm>
        </p:grpSpPr>
        <p:grpSp>
          <p:nvGrpSpPr>
            <p:cNvPr id="54" name="Group 53"/>
            <p:cNvGrpSpPr/>
            <p:nvPr/>
          </p:nvGrpSpPr>
          <p:grpSpPr>
            <a:xfrm>
              <a:off x="4642644" y="1908880"/>
              <a:ext cx="676124" cy="1753943"/>
              <a:chOff x="4642644" y="1908880"/>
              <a:chExt cx="676124" cy="175394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785388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857620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3929058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4000496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4084813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4169130" y="2791894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266326" y="2804773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363522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4460718" y="2779015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552078" y="2786058"/>
              <a:ext cx="1715306" cy="79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350030" y="1929596"/>
            <a:ext cx="2650598" cy="3703948"/>
            <a:chOff x="2350030" y="1929596"/>
            <a:chExt cx="2650598" cy="3703948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3821901" y="2821777"/>
              <a:ext cx="178595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714876" y="357187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en-NZ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50030" y="5264212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2</a:t>
              </a:r>
              <a:endParaRPr lang="en-NZ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473002" y="52590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00</a:t>
            </a:r>
            <a:endParaRPr lang="en-NZ" dirty="0"/>
          </a:p>
        </p:txBody>
      </p:sp>
      <p:sp>
        <p:nvSpPr>
          <p:cNvPr id="65" name="TextBox 64"/>
          <p:cNvSpPr txBox="1"/>
          <p:nvPr/>
        </p:nvSpPr>
        <p:spPr>
          <a:xfrm>
            <a:off x="2857488" y="52863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</a:t>
            </a:r>
            <a:endParaRPr lang="en-NZ" dirty="0"/>
          </a:p>
        </p:txBody>
      </p:sp>
      <p:grpSp>
        <p:nvGrpSpPr>
          <p:cNvPr id="68" name="Group 67"/>
          <p:cNvGrpSpPr/>
          <p:nvPr/>
        </p:nvGrpSpPr>
        <p:grpSpPr>
          <a:xfrm>
            <a:off x="1846906" y="3357562"/>
            <a:ext cx="4939672" cy="2927452"/>
            <a:chOff x="1846906" y="3357562"/>
            <a:chExt cx="4939672" cy="2927452"/>
          </a:xfrm>
        </p:grpSpPr>
        <p:sp>
          <p:nvSpPr>
            <p:cNvPr id="66" name="Oval 65"/>
            <p:cNvSpPr/>
            <p:nvPr/>
          </p:nvSpPr>
          <p:spPr>
            <a:xfrm>
              <a:off x="6357950" y="3357562"/>
              <a:ext cx="428628" cy="4286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846906" y="591568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smtClean="0"/>
                <a:t>54</a:t>
              </a:r>
              <a:endParaRPr lang="en-NZ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05362" y="2217752"/>
            <a:ext cx="3970034" cy="4063208"/>
            <a:chOff x="2105362" y="2217752"/>
            <a:chExt cx="3970034" cy="4063208"/>
          </a:xfrm>
        </p:grpSpPr>
        <p:sp>
          <p:nvSpPr>
            <p:cNvPr id="69" name="Oval 68"/>
            <p:cNvSpPr/>
            <p:nvPr/>
          </p:nvSpPr>
          <p:spPr>
            <a:xfrm>
              <a:off x="5575330" y="2217752"/>
              <a:ext cx="500066" cy="5715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05362" y="59116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94</a:t>
              </a:r>
              <a:endParaRPr lang="en-NZ" dirty="0"/>
            </a:p>
          </p:txBody>
        </p:sp>
      </p:grpSp>
      <p:grpSp>
        <p:nvGrpSpPr>
          <p:cNvPr id="72" name="Group 71"/>
          <p:cNvGrpSpPr/>
          <p:nvPr/>
        </p:nvGrpSpPr>
        <p:grpSpPr>
          <a:xfrm rot="16200000">
            <a:off x="4759765" y="1741039"/>
            <a:ext cx="553170" cy="928695"/>
            <a:chOff x="4642644" y="1908880"/>
            <a:chExt cx="767484" cy="1753943"/>
          </a:xfrm>
        </p:grpSpPr>
        <p:grpSp>
          <p:nvGrpSpPr>
            <p:cNvPr id="73" name="Group 53"/>
            <p:cNvGrpSpPr/>
            <p:nvPr/>
          </p:nvGrpSpPr>
          <p:grpSpPr>
            <a:xfrm>
              <a:off x="4642644" y="1908880"/>
              <a:ext cx="676124" cy="1753943"/>
              <a:chOff x="4642644" y="1908880"/>
              <a:chExt cx="676124" cy="1753943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3785388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857620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929058" y="2786058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4000496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084813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4169130" y="2791894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266326" y="2804773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363522" y="2766136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4460718" y="2779015"/>
                <a:ext cx="1715306" cy="7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 rot="5400000" flipH="1" flipV="1">
              <a:off x="4552078" y="2786058"/>
              <a:ext cx="1715306" cy="794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 rot="10800000" flipH="1">
            <a:off x="4570478" y="2374260"/>
            <a:ext cx="930216" cy="550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Geography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NZ" sz="3800" b="1" dirty="0" smtClean="0"/>
              <a:t>= Interaction between people and the environment</a:t>
            </a:r>
          </a:p>
          <a:p>
            <a:pPr>
              <a:buNone/>
            </a:pPr>
            <a:endParaRPr lang="en-NZ" sz="3800" b="1" dirty="0" smtClean="0"/>
          </a:p>
          <a:p>
            <a:pPr>
              <a:buNone/>
            </a:pPr>
            <a:r>
              <a:rPr lang="en-NZ" dirty="0" smtClean="0">
                <a:solidFill>
                  <a:schemeClr val="accent4">
                    <a:lumMod val="75000"/>
                  </a:schemeClr>
                </a:solidFill>
                <a:latin typeface="Adobe Ming Std L" pitchFamily="18" charset="-128"/>
                <a:ea typeface="Adobe Ming Std L" pitchFamily="18" charset="-128"/>
              </a:rPr>
              <a:t>What is the purpose and nature of school Geography?</a:t>
            </a:r>
          </a:p>
          <a:p>
            <a:pPr>
              <a:lnSpc>
                <a:spcPct val="160000"/>
              </a:lnSpc>
            </a:pPr>
            <a:r>
              <a:rPr lang="en-NZ" dirty="0" smtClean="0"/>
              <a:t>To develop an understanding of the interaction between people and the environment.</a:t>
            </a:r>
          </a:p>
          <a:p>
            <a:pPr>
              <a:lnSpc>
                <a:spcPct val="160000"/>
              </a:lnSpc>
            </a:pPr>
            <a:r>
              <a:rPr lang="en-NZ" dirty="0" smtClean="0"/>
              <a:t>To develop your thinking and practical skills</a:t>
            </a:r>
          </a:p>
          <a:p>
            <a:pPr>
              <a:lnSpc>
                <a:spcPct val="160000"/>
              </a:lnSpc>
            </a:pPr>
            <a:r>
              <a:rPr lang="en-NZ" dirty="0" smtClean="0"/>
              <a:t>To develop an awareness of others point of view and develop your own perspective.</a:t>
            </a:r>
          </a:p>
          <a:p>
            <a:pPr>
              <a:lnSpc>
                <a:spcPct val="160000"/>
              </a:lnSpc>
            </a:pPr>
            <a:r>
              <a:rPr lang="en-NZ" dirty="0" smtClean="0"/>
              <a:t>Develop an appreciation towards your surrounding environment.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Key Terms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b="1" dirty="0" err="1" smtClean="0">
                <a:solidFill>
                  <a:schemeClr val="accent5">
                    <a:lumMod val="75000"/>
                  </a:schemeClr>
                </a:solidFill>
              </a:rPr>
              <a:t>I.G.I’s</a:t>
            </a:r>
            <a:r>
              <a:rPr lang="en-NZ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NZ" dirty="0" smtClean="0"/>
              <a:t>= System, pattern, distance, culture, location, change, perception, interaction, process, accessibility, region.</a:t>
            </a:r>
          </a:p>
          <a:p>
            <a:r>
              <a:rPr lang="en-NZ" b="1" dirty="0" err="1" smtClean="0">
                <a:solidFill>
                  <a:schemeClr val="accent5">
                    <a:lumMod val="75000"/>
                  </a:schemeClr>
                </a:solidFill>
              </a:rPr>
              <a:t>FQns</a:t>
            </a:r>
            <a:r>
              <a:rPr lang="en-NZ" dirty="0" smtClean="0"/>
              <a:t> = Focusing Questions = Key questions which give the essences on what is going to be taught.</a:t>
            </a:r>
          </a:p>
          <a:p>
            <a:r>
              <a:rPr lang="en-NZ" b="1" dirty="0" smtClean="0">
                <a:solidFill>
                  <a:schemeClr val="accent5">
                    <a:lumMod val="75000"/>
                  </a:schemeClr>
                </a:solidFill>
              </a:rPr>
              <a:t>Setting</a:t>
            </a:r>
            <a:r>
              <a:rPr lang="en-NZ" dirty="0" smtClean="0"/>
              <a:t> = Sets the parameters of where the topic is set for example global or local.</a:t>
            </a:r>
          </a:p>
          <a:p>
            <a:r>
              <a:rPr lang="en-NZ" b="1" dirty="0" smtClean="0">
                <a:solidFill>
                  <a:schemeClr val="accent5">
                    <a:lumMod val="75000"/>
                  </a:schemeClr>
                </a:solidFill>
              </a:rPr>
              <a:t>Skills </a:t>
            </a:r>
            <a:r>
              <a:rPr lang="en-NZ" dirty="0" smtClean="0"/>
              <a:t>= Social, practical, valuing and thinking skills.</a:t>
            </a:r>
          </a:p>
          <a:p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u="sng" dirty="0" smtClean="0"/>
              <a:t>Global scale</a:t>
            </a:r>
            <a:r>
              <a:rPr lang="en-NZ" dirty="0" smtClean="0"/>
              <a:t>:</a:t>
            </a:r>
          </a:p>
          <a:p>
            <a:r>
              <a:rPr lang="en-NZ" dirty="0" smtClean="0"/>
              <a:t>At a world scale, dividing the world into regions and geographers look for patterns.</a:t>
            </a:r>
          </a:p>
        </p:txBody>
      </p:sp>
      <p:pic>
        <p:nvPicPr>
          <p:cNvPr id="1026" name="Picture 2" descr="http://www.gearthblog.com/images/images1106/bm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86124"/>
            <a:ext cx="3471849" cy="3312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u="sng" dirty="0" smtClean="0"/>
              <a:t>Continental scale</a:t>
            </a:r>
          </a:p>
          <a:p>
            <a:pPr>
              <a:buNone/>
            </a:pPr>
            <a:r>
              <a:rPr lang="en-NZ" dirty="0" smtClean="0"/>
              <a:t>Looking at the main continents of the world e.g. Africa, Asia, America, Australia, Europe, etc.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18434" name="Picture 2" descr="http://roble.pntic.mec.es/rmac0040/im%E1genes/imuni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00438"/>
            <a:ext cx="59912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u="sng" dirty="0" smtClean="0"/>
              <a:t>National Scale</a:t>
            </a:r>
          </a:p>
          <a:p>
            <a:r>
              <a:rPr lang="en-NZ" dirty="0" smtClean="0"/>
              <a:t>Look at Individual countries</a:t>
            </a:r>
          </a:p>
          <a:p>
            <a:r>
              <a:rPr lang="en-NZ" dirty="0" smtClean="0"/>
              <a:t>Identify patterns between countries</a:t>
            </a:r>
          </a:p>
          <a:p>
            <a:r>
              <a:rPr lang="en-NZ" dirty="0" err="1" smtClean="0"/>
              <a:t>Eg</a:t>
            </a:r>
            <a:r>
              <a:rPr lang="en-NZ" dirty="0" smtClean="0"/>
              <a:t> New Zealand</a:t>
            </a:r>
            <a:endParaRPr lang="en-NZ" dirty="0"/>
          </a:p>
        </p:txBody>
      </p:sp>
      <p:pic>
        <p:nvPicPr>
          <p:cNvPr id="19458" name="Picture 2" descr="http://www.lunatools.co.nz/pages/images/nz-bi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2809875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Scale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u="sng" dirty="0" smtClean="0"/>
              <a:t>Local Scale</a:t>
            </a:r>
          </a:p>
          <a:p>
            <a:pPr>
              <a:buNone/>
            </a:pPr>
            <a:r>
              <a:rPr lang="en-NZ" dirty="0" smtClean="0"/>
              <a:t>Look at factors that affect only a small part of the earths surface.</a:t>
            </a:r>
          </a:p>
          <a:p>
            <a:pPr>
              <a:buNone/>
            </a:pPr>
            <a:r>
              <a:rPr lang="en-NZ" dirty="0" smtClean="0"/>
              <a:t>e.g. </a:t>
            </a:r>
            <a:r>
              <a:rPr lang="en-NZ" dirty="0" err="1" smtClean="0"/>
              <a:t>Tongariro</a:t>
            </a:r>
            <a:r>
              <a:rPr lang="en-NZ" dirty="0" smtClean="0"/>
              <a:t> volcanic centre</a:t>
            </a:r>
            <a:endParaRPr lang="en-NZ" dirty="0"/>
          </a:p>
        </p:txBody>
      </p:sp>
      <p:pic>
        <p:nvPicPr>
          <p:cNvPr id="20482" name="Picture 2" descr="http://www.wayfaring.info/wp-content/uploads/2010/03/tongarirocrossin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929066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Ratio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u="sng" dirty="0" smtClean="0"/>
              <a:t>Large Scale</a:t>
            </a:r>
          </a:p>
          <a:p>
            <a:pPr>
              <a:buNone/>
            </a:pPr>
            <a:endParaRPr lang="en-NZ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342902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1: 100 =        1cm = 1m</a:t>
            </a:r>
          </a:p>
          <a:p>
            <a:r>
              <a:rPr lang="en-NZ" sz="2400" dirty="0" smtClean="0"/>
              <a:t>1: 1000 =      1cm = 10m</a:t>
            </a:r>
          </a:p>
          <a:p>
            <a:r>
              <a:rPr lang="en-NZ" sz="2400" dirty="0" smtClean="0"/>
              <a:t>1: 10,000 =   1cm = 100m</a:t>
            </a:r>
          </a:p>
          <a:p>
            <a:r>
              <a:rPr lang="en-NZ" sz="2400" dirty="0" smtClean="0"/>
              <a:t>1: 100,000 = 1cm = 1km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2285992"/>
            <a:ext cx="41434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Write this in the front of your book</a:t>
            </a:r>
            <a:endParaRPr lang="en-NZ" sz="20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071934" y="264318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472" y="4143380"/>
            <a:ext cx="3500462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How many:</a:t>
            </a:r>
          </a:p>
          <a:p>
            <a:r>
              <a:rPr lang="en-NZ" sz="2400" dirty="0"/>
              <a:t>c</a:t>
            </a:r>
            <a:r>
              <a:rPr lang="en-NZ" sz="2400" dirty="0" smtClean="0"/>
              <a:t>m : m = 1: 100</a:t>
            </a:r>
          </a:p>
          <a:p>
            <a:r>
              <a:rPr lang="en-NZ" sz="2400" dirty="0" smtClean="0"/>
              <a:t>m : Km = 1: 1000</a:t>
            </a:r>
          </a:p>
          <a:p>
            <a:r>
              <a:rPr lang="en-NZ" sz="2400" dirty="0"/>
              <a:t>m</a:t>
            </a:r>
            <a:r>
              <a:rPr lang="en-NZ" sz="2400" dirty="0" smtClean="0"/>
              <a:t>m : cm = 1: 10</a:t>
            </a:r>
          </a:p>
          <a:p>
            <a:r>
              <a:rPr lang="en-NZ" sz="2400" dirty="0"/>
              <a:t>c</a:t>
            </a:r>
            <a:r>
              <a:rPr lang="en-NZ" sz="2400" dirty="0" smtClean="0"/>
              <a:t>m : km = 1: 10, 000</a:t>
            </a:r>
          </a:p>
          <a:p>
            <a:endParaRPr lang="en-NZ" dirty="0" smtClean="0"/>
          </a:p>
          <a:p>
            <a:endParaRPr lang="en-NZ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188483" y="3750471"/>
            <a:ext cx="2633682" cy="723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1398</Words>
  <Application>Microsoft Office PowerPoint</Application>
  <PresentationFormat>On-screen Show (4:3)</PresentationFormat>
  <Paragraphs>237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Geography Skills</vt:lpstr>
      <vt:lpstr>What is Geography?</vt:lpstr>
      <vt:lpstr>Geography</vt:lpstr>
      <vt:lpstr>Key Terms</vt:lpstr>
      <vt:lpstr>Scale</vt:lpstr>
      <vt:lpstr>Scale</vt:lpstr>
      <vt:lpstr>Scale</vt:lpstr>
      <vt:lpstr>Scale</vt:lpstr>
      <vt:lpstr>Ratio</vt:lpstr>
      <vt:lpstr>Latitude</vt:lpstr>
      <vt:lpstr>Latitude and longitude</vt:lpstr>
      <vt:lpstr>Why the Greenwich in the UK?</vt:lpstr>
      <vt:lpstr>Locating a point on the earths surface</vt:lpstr>
      <vt:lpstr>Answers</vt:lpstr>
      <vt:lpstr>Time zones</vt:lpstr>
      <vt:lpstr>Calculating Time Zones</vt:lpstr>
      <vt:lpstr>PowerPoint Presentation</vt:lpstr>
      <vt:lpstr>Do Now</vt:lpstr>
      <vt:lpstr>PowerPoint Presentation</vt:lpstr>
      <vt:lpstr>The International Date Line IDL</vt:lpstr>
      <vt:lpstr>No Now</vt:lpstr>
      <vt:lpstr>Topographical mapping Skills</vt:lpstr>
      <vt:lpstr>Refresh - Location: Grids</vt:lpstr>
      <vt:lpstr>14 grid point reference</vt:lpstr>
      <vt:lpstr>Determining direction</vt:lpstr>
      <vt:lpstr>14 figure grid reference</vt:lpstr>
      <vt:lpstr>Location: Grids</vt:lpstr>
      <vt:lpstr>Location: Grids</vt:lpstr>
      <vt:lpstr>Grid reference for x</vt:lpstr>
    </vt:vector>
  </TitlesOfParts>
  <Company>Hillcrest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Skills</dc:title>
  <dc:creator>jdunham</dc:creator>
  <cp:lastModifiedBy>Darron Gedge</cp:lastModifiedBy>
  <cp:revision>12</cp:revision>
  <dcterms:created xsi:type="dcterms:W3CDTF">2011-02-02T00:06:28Z</dcterms:created>
  <dcterms:modified xsi:type="dcterms:W3CDTF">2013-11-05T20:52:49Z</dcterms:modified>
</cp:coreProperties>
</file>