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8" r:id="rId3"/>
    <p:sldId id="259" r:id="rId4"/>
    <p:sldId id="260" r:id="rId5"/>
    <p:sldId id="263" r:id="rId6"/>
    <p:sldId id="265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F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4B6E-4619-43D6-A7C3-031A3D06A255}" type="datetimeFigureOut">
              <a:rPr lang="en-US" smtClean="0"/>
              <a:pPr/>
              <a:t>7/24/2014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CBF3-C78E-4FA9-94FA-AD28D6C8160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4B6E-4619-43D6-A7C3-031A3D06A255}" type="datetimeFigureOut">
              <a:rPr lang="en-US" smtClean="0"/>
              <a:pPr/>
              <a:t>7/24/2014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CBF3-C78E-4FA9-94FA-AD28D6C8160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4B6E-4619-43D6-A7C3-031A3D06A255}" type="datetimeFigureOut">
              <a:rPr lang="en-US" smtClean="0"/>
              <a:pPr/>
              <a:t>7/24/2014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CBF3-C78E-4FA9-94FA-AD28D6C8160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4B6E-4619-43D6-A7C3-031A3D06A255}" type="datetimeFigureOut">
              <a:rPr lang="en-US" smtClean="0"/>
              <a:pPr/>
              <a:t>7/24/2014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CBF3-C78E-4FA9-94FA-AD28D6C8160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4B6E-4619-43D6-A7C3-031A3D06A255}" type="datetimeFigureOut">
              <a:rPr lang="en-US" smtClean="0"/>
              <a:pPr/>
              <a:t>7/24/2014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CBF3-C78E-4FA9-94FA-AD28D6C8160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4B6E-4619-43D6-A7C3-031A3D06A255}" type="datetimeFigureOut">
              <a:rPr lang="en-US" smtClean="0"/>
              <a:pPr/>
              <a:t>7/24/2014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CBF3-C78E-4FA9-94FA-AD28D6C8160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4B6E-4619-43D6-A7C3-031A3D06A255}" type="datetimeFigureOut">
              <a:rPr lang="en-US" smtClean="0"/>
              <a:pPr/>
              <a:t>7/24/2014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CBF3-C78E-4FA9-94FA-AD28D6C8160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4B6E-4619-43D6-A7C3-031A3D06A255}" type="datetimeFigureOut">
              <a:rPr lang="en-US" smtClean="0"/>
              <a:pPr/>
              <a:t>7/24/2014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CBF3-C78E-4FA9-94FA-AD28D6C8160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4B6E-4619-43D6-A7C3-031A3D06A255}" type="datetimeFigureOut">
              <a:rPr lang="en-US" smtClean="0"/>
              <a:pPr/>
              <a:t>7/24/2014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CBF3-C78E-4FA9-94FA-AD28D6C8160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4B6E-4619-43D6-A7C3-031A3D06A255}" type="datetimeFigureOut">
              <a:rPr lang="en-US" smtClean="0"/>
              <a:pPr/>
              <a:t>7/24/2014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CBF3-C78E-4FA9-94FA-AD28D6C8160F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4B6E-4619-43D6-A7C3-031A3D06A255}" type="datetimeFigureOut">
              <a:rPr lang="en-US" smtClean="0"/>
              <a:pPr/>
              <a:t>7/24/2014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881CBF3-C78E-4FA9-94FA-AD28D6C8160F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74B6E-4619-43D6-A7C3-031A3D06A255}" type="datetimeFigureOut">
              <a:rPr lang="en-US" smtClean="0"/>
              <a:pPr/>
              <a:t>7/24/2014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81CBF3-C78E-4FA9-94FA-AD28D6C8160F}" type="slidenum">
              <a:rPr lang="en-NZ" smtClean="0"/>
              <a:pPr/>
              <a:t>‹#›</a:t>
            </a:fld>
            <a:endParaRPr lang="en-N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zgs.co.nz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4071966"/>
          </a:xfrm>
        </p:spPr>
        <p:txBody>
          <a:bodyPr>
            <a:normAutofit/>
          </a:bodyPr>
          <a:lstStyle/>
          <a:p>
            <a:pPr lvl="0" algn="ctr"/>
            <a:r>
              <a:rPr lang="en-NZ" dirty="0" smtClean="0">
                <a:solidFill>
                  <a:srgbClr val="FFFF00"/>
                </a:solidFill>
              </a:rPr>
              <a:t>Understanding 14 Figure Grid Referencing </a:t>
            </a:r>
            <a:br>
              <a:rPr lang="en-NZ" dirty="0" smtClean="0">
                <a:solidFill>
                  <a:srgbClr val="FFFF00"/>
                </a:solidFill>
              </a:rPr>
            </a:br>
            <a:endParaRPr lang="en-NZ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50043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21" name="TextBox 20"/>
          <p:cNvSpPr txBox="1"/>
          <p:nvPr/>
        </p:nvSpPr>
        <p:spPr>
          <a:xfrm>
            <a:off x="928630" y="11430056"/>
            <a:ext cx="8215370" cy="283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endParaRPr lang="en-NZ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150017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121444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b="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0034" y="1000108"/>
            <a:ext cx="7851648" cy="11430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NZ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NZ" sz="5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857356" y="0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dirty="0"/>
          </a:p>
        </p:txBody>
      </p:sp>
      <p:sp>
        <p:nvSpPr>
          <p:cNvPr id="30" name="Rectangle 29"/>
          <p:cNvSpPr/>
          <p:nvPr/>
        </p:nvSpPr>
        <p:spPr>
          <a:xfrm>
            <a:off x="1357290" y="714356"/>
            <a:ext cx="750099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400" b="0" dirty="0" smtClean="0">
                <a:solidFill>
                  <a:srgbClr val="FFFF00"/>
                </a:solidFill>
              </a:rPr>
              <a:t>Putting it together....</a:t>
            </a:r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dirty="0"/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857779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572132" y="2071678"/>
            <a:ext cx="3357586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NZ" sz="2000" dirty="0" smtClean="0"/>
              <a:t>Go along the bottom to       26 </a:t>
            </a:r>
            <a:r>
              <a:rPr lang="en-NZ" sz="2400" b="1" dirty="0" smtClean="0">
                <a:solidFill>
                  <a:srgbClr val="FFFF00"/>
                </a:solidFill>
              </a:rPr>
              <a:t>93 </a:t>
            </a:r>
            <a:r>
              <a:rPr lang="en-NZ" sz="2000" b="1" dirty="0" smtClean="0">
                <a:solidFill>
                  <a:srgbClr val="FFFF00"/>
                </a:solidFill>
              </a:rPr>
              <a:t>803E </a:t>
            </a:r>
            <a:r>
              <a:rPr lang="en-NZ" sz="2000" dirty="0" smtClean="0"/>
              <a:t>and mark the point</a:t>
            </a:r>
          </a:p>
          <a:p>
            <a:endParaRPr lang="en-NZ" sz="2000" dirty="0"/>
          </a:p>
        </p:txBody>
      </p:sp>
      <p:sp>
        <p:nvSpPr>
          <p:cNvPr id="23" name="Rectangle 22"/>
          <p:cNvSpPr/>
          <p:nvPr/>
        </p:nvSpPr>
        <p:spPr>
          <a:xfrm>
            <a:off x="1142976" y="1428736"/>
            <a:ext cx="7429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/>
              <a:t>E.g. To find out what is at grid reference number  2693</a:t>
            </a:r>
            <a:r>
              <a:rPr lang="en-NZ" sz="2000" dirty="0" smtClean="0"/>
              <a:t>803</a:t>
            </a:r>
            <a:r>
              <a:rPr lang="en-NZ" dirty="0" smtClean="0"/>
              <a:t>E 6460</a:t>
            </a:r>
            <a:r>
              <a:rPr lang="en-NZ" sz="2000" dirty="0" smtClean="0"/>
              <a:t>425</a:t>
            </a:r>
            <a:r>
              <a:rPr lang="en-NZ" dirty="0" smtClean="0"/>
              <a:t>N..... </a:t>
            </a:r>
            <a:endParaRPr lang="en-NZ" dirty="0"/>
          </a:p>
        </p:txBody>
      </p:sp>
      <p:sp>
        <p:nvSpPr>
          <p:cNvPr id="24" name="TextBox 23"/>
          <p:cNvSpPr txBox="1"/>
          <p:nvPr/>
        </p:nvSpPr>
        <p:spPr>
          <a:xfrm>
            <a:off x="5500694" y="3214686"/>
            <a:ext cx="3357586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NZ" sz="2000" dirty="0" smtClean="0"/>
              <a:t>Next go up the side to         64 </a:t>
            </a:r>
            <a:r>
              <a:rPr lang="en-NZ" sz="2400" b="1" dirty="0" smtClean="0">
                <a:solidFill>
                  <a:srgbClr val="FFFF00"/>
                </a:solidFill>
              </a:rPr>
              <a:t>60 </a:t>
            </a:r>
            <a:r>
              <a:rPr lang="en-NZ" sz="2000" b="1" dirty="0" smtClean="0">
                <a:solidFill>
                  <a:srgbClr val="FFFF00"/>
                </a:solidFill>
              </a:rPr>
              <a:t>425N</a:t>
            </a:r>
          </a:p>
          <a:p>
            <a:endParaRPr lang="en-NZ" sz="2000" dirty="0"/>
          </a:p>
        </p:txBody>
      </p:sp>
      <p:sp>
        <p:nvSpPr>
          <p:cNvPr id="26" name="Right Arrow 25"/>
          <p:cNvSpPr/>
          <p:nvPr/>
        </p:nvSpPr>
        <p:spPr>
          <a:xfrm rot="16200000">
            <a:off x="253146" y="5747590"/>
            <a:ext cx="978408" cy="484632"/>
          </a:xfrm>
          <a:prstGeom prst="rightArrow">
            <a:avLst/>
          </a:prstGeom>
          <a:solidFill>
            <a:srgbClr val="3EF7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Right Arrow 28"/>
          <p:cNvSpPr/>
          <p:nvPr/>
        </p:nvSpPr>
        <p:spPr>
          <a:xfrm>
            <a:off x="0" y="5143512"/>
            <a:ext cx="621250" cy="484632"/>
          </a:xfrm>
          <a:prstGeom prst="rightArrow">
            <a:avLst/>
          </a:prstGeom>
          <a:solidFill>
            <a:srgbClr val="3EF7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TextBox 30"/>
          <p:cNvSpPr txBox="1"/>
          <p:nvPr/>
        </p:nvSpPr>
        <p:spPr>
          <a:xfrm>
            <a:off x="5572132" y="4286256"/>
            <a:ext cx="3357586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NZ" sz="2000" dirty="0" smtClean="0"/>
              <a:t>Then simply identify the feature where the two intersect</a:t>
            </a:r>
            <a:endParaRPr lang="en-NZ" sz="2000" b="1" dirty="0" smtClean="0">
              <a:solidFill>
                <a:srgbClr val="FFFF00"/>
              </a:solidFill>
            </a:endParaRPr>
          </a:p>
          <a:p>
            <a:endParaRPr lang="en-NZ" sz="20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00034" y="4929198"/>
            <a:ext cx="3643338" cy="7143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3858414" y="5285594"/>
            <a:ext cx="571504" cy="158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000496" y="471488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</a:rPr>
              <a:t>x</a:t>
            </a:r>
            <a:endParaRPr lang="en-NZ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69288E-6 L 0.37951 -0.005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331 " pathEditMode="relative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 animBg="1"/>
      <p:bldP spid="26" grpId="1" animBg="1"/>
      <p:bldP spid="29" grpId="0" animBg="1"/>
      <p:bldP spid="29" grpId="1" animBg="1"/>
      <p:bldP spid="3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21" name="TextBox 20"/>
          <p:cNvSpPr txBox="1"/>
          <p:nvPr/>
        </p:nvSpPr>
        <p:spPr>
          <a:xfrm>
            <a:off x="928630" y="11430056"/>
            <a:ext cx="8215370" cy="283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endParaRPr lang="en-NZ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150017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1214446"/>
          </a:xfrm>
        </p:spPr>
        <p:txBody>
          <a:bodyPr>
            <a:normAutofit fontScale="90000"/>
          </a:bodyPr>
          <a:lstStyle/>
          <a:p>
            <a:pPr lvl="0" algn="l"/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b="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0034" y="1000108"/>
            <a:ext cx="7851648" cy="11430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NZ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NZ" sz="5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857356" y="0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dirty="0"/>
          </a:p>
        </p:txBody>
      </p:sp>
      <p:sp>
        <p:nvSpPr>
          <p:cNvPr id="23" name="Rectangle 22"/>
          <p:cNvSpPr/>
          <p:nvPr/>
        </p:nvSpPr>
        <p:spPr>
          <a:xfrm>
            <a:off x="357158" y="642918"/>
            <a:ext cx="74295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dirty="0" smtClean="0"/>
          </a:p>
          <a:p>
            <a:endParaRPr lang="en-NZ" dirty="0"/>
          </a:p>
          <a:p>
            <a:r>
              <a:rPr lang="en-NZ" sz="3200" dirty="0" smtClean="0">
                <a:solidFill>
                  <a:srgbClr val="FFFF00"/>
                </a:solidFill>
              </a:rPr>
              <a:t>Acknowledgements</a:t>
            </a:r>
          </a:p>
          <a:p>
            <a:endParaRPr lang="en-NZ" sz="2800" dirty="0" smtClean="0">
              <a:solidFill>
                <a:srgbClr val="FFFF00"/>
              </a:solidFill>
            </a:endParaRPr>
          </a:p>
          <a:p>
            <a:r>
              <a:rPr lang="en-NZ" sz="2800" dirty="0" smtClean="0"/>
              <a:t>Peter Arthur – </a:t>
            </a:r>
            <a:r>
              <a:rPr lang="en-NZ" sz="2800" dirty="0" err="1" smtClean="0"/>
              <a:t>Howick</a:t>
            </a:r>
            <a:r>
              <a:rPr lang="en-NZ" sz="2800" dirty="0" smtClean="0"/>
              <a:t> College</a:t>
            </a:r>
          </a:p>
          <a:p>
            <a:r>
              <a:rPr lang="en-NZ" sz="2800" dirty="0" smtClean="0"/>
              <a:t>Charlotte </a:t>
            </a:r>
            <a:r>
              <a:rPr lang="en-NZ" sz="2800" dirty="0" err="1" smtClean="0"/>
              <a:t>Gipps</a:t>
            </a:r>
            <a:r>
              <a:rPr lang="en-NZ" sz="2800" dirty="0" smtClean="0"/>
              <a:t> – Epsom Girls’ Grammar</a:t>
            </a:r>
          </a:p>
          <a:p>
            <a:pPr lvl="0"/>
            <a:r>
              <a:rPr lang="en-NZ" sz="2800" dirty="0" smtClean="0">
                <a:hlinkClick r:id="rId2"/>
              </a:rPr>
              <a:t>http://www.nzgs.co.nz/</a:t>
            </a:r>
            <a:r>
              <a:rPr lang="en-NZ" sz="2800" dirty="0" smtClean="0"/>
              <a:t> accessed 10/6/08</a:t>
            </a:r>
          </a:p>
          <a:p>
            <a:pPr lvl="0"/>
            <a:r>
              <a:rPr lang="en-NZ" sz="2800" dirty="0" smtClean="0">
                <a:solidFill>
                  <a:prstClr val="white"/>
                </a:solidFill>
              </a:rPr>
              <a:t>H McMillan – Saint </a:t>
            </a:r>
            <a:r>
              <a:rPr lang="en-NZ" sz="2800" dirty="0" err="1" smtClean="0">
                <a:solidFill>
                  <a:prstClr val="white"/>
                </a:solidFill>
              </a:rPr>
              <a:t>Kentigern</a:t>
            </a:r>
            <a:r>
              <a:rPr lang="en-NZ" sz="2800" dirty="0" smtClean="0">
                <a:solidFill>
                  <a:prstClr val="white"/>
                </a:solidFill>
              </a:rPr>
              <a:t> College</a:t>
            </a:r>
          </a:p>
          <a:p>
            <a:pPr lvl="0"/>
            <a:r>
              <a:rPr lang="en-NZ" sz="2800" dirty="0" smtClean="0">
                <a:solidFill>
                  <a:prstClr val="white"/>
                </a:solidFill>
              </a:rPr>
              <a:t>Martin Newton</a:t>
            </a:r>
          </a:p>
          <a:p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928662" y="1214422"/>
          <a:ext cx="3810000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r:id="rId3" imgW="3809524" imgH="4476190" progId="">
                  <p:embed/>
                </p:oleObj>
              </mc:Choice>
              <mc:Fallback>
                <p:oleObj r:id="rId3" imgW="3809524" imgH="447619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214422"/>
                        <a:ext cx="3810000" cy="407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71480"/>
            <a:ext cx="4429156" cy="57864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14942" y="142873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FF00"/>
                </a:solidFill>
                <a:latin typeface="+mj-lt"/>
              </a:rPr>
              <a:t>Accurately locating places on a blank map outline is difficult </a:t>
            </a:r>
            <a:endParaRPr lang="en-NZ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2428868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FF00"/>
                </a:solidFill>
                <a:latin typeface="+mj-lt"/>
              </a:rPr>
              <a:t>by putting a grid system over the top of the blank outline it is much easier to locate places accurately </a:t>
            </a:r>
            <a:endParaRPr lang="en-NZ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392906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FF00"/>
                </a:solidFill>
                <a:latin typeface="+mj-lt"/>
              </a:rPr>
              <a:t>Adding numbers to the grid allows us to create coordinates </a:t>
            </a:r>
            <a:endParaRPr lang="en-NZ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1000108"/>
            <a:ext cx="714380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571480"/>
            <a:ext cx="371477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NZ" dirty="0" smtClean="0"/>
          </a:p>
          <a:p>
            <a:endParaRPr lang="en-NZ" dirty="0"/>
          </a:p>
        </p:txBody>
      </p:sp>
      <p:sp>
        <p:nvSpPr>
          <p:cNvPr id="17" name="TextBox 16"/>
          <p:cNvSpPr txBox="1"/>
          <p:nvPr/>
        </p:nvSpPr>
        <p:spPr>
          <a:xfrm>
            <a:off x="5429256" y="642918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 smtClean="0">
                <a:solidFill>
                  <a:srgbClr val="FFFF00"/>
                </a:solidFill>
                <a:latin typeface="+mj-lt"/>
              </a:rPr>
              <a:t>Background</a:t>
            </a:r>
            <a:endParaRPr lang="en-NZ" sz="32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4429156" cy="57864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14942" y="857233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FF00"/>
                </a:solidFill>
                <a:latin typeface="+mj-lt"/>
              </a:rPr>
              <a:t>We can use the coordinates to find specific locations - like playing Battleships</a:t>
            </a:r>
          </a:p>
          <a:p>
            <a:endParaRPr lang="en-NZ" b="1" dirty="0">
              <a:solidFill>
                <a:srgbClr val="FFFF00"/>
              </a:solidFill>
              <a:latin typeface="+mj-lt"/>
            </a:endParaRPr>
          </a:p>
          <a:p>
            <a:r>
              <a:rPr lang="en-NZ" b="1" dirty="0" smtClean="0">
                <a:solidFill>
                  <a:srgbClr val="FFFF00"/>
                </a:solidFill>
                <a:latin typeface="+mj-lt"/>
              </a:rPr>
              <a:t>H4  G3 ..... Hit (in the square)</a:t>
            </a:r>
          </a:p>
          <a:p>
            <a:endParaRPr lang="en-NZ" b="1" dirty="0">
              <a:solidFill>
                <a:srgbClr val="FFFF00"/>
              </a:solidFill>
              <a:latin typeface="+mj-lt"/>
            </a:endParaRPr>
          </a:p>
          <a:p>
            <a:r>
              <a:rPr lang="en-NZ" b="1" dirty="0" smtClean="0">
                <a:solidFill>
                  <a:srgbClr val="FFFF00"/>
                </a:solidFill>
                <a:latin typeface="+mj-lt"/>
              </a:rPr>
              <a:t>Except here we use 14 digits for pinpoint accuracy!!</a:t>
            </a:r>
          </a:p>
          <a:p>
            <a:endParaRPr lang="en-NZ" b="1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393009" y="3107529"/>
            <a:ext cx="4071966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4414" y="2214554"/>
            <a:ext cx="3143272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15206" y="364331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FF00"/>
                </a:solidFill>
              </a:rPr>
              <a:t>6  </a:t>
            </a:r>
            <a:r>
              <a:rPr lang="en-NZ" b="1" smtClean="0">
                <a:solidFill>
                  <a:srgbClr val="FFFF00"/>
                </a:solidFill>
              </a:rPr>
              <a:t>400 000N </a:t>
            </a:r>
            <a:endParaRPr lang="en-NZ" dirty="0"/>
          </a:p>
        </p:txBody>
      </p:sp>
      <p:sp>
        <p:nvSpPr>
          <p:cNvPr id="19" name="Rectangle 18"/>
          <p:cNvSpPr/>
          <p:nvPr/>
        </p:nvSpPr>
        <p:spPr>
          <a:xfrm>
            <a:off x="5572132" y="3643314"/>
            <a:ext cx="1371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dirty="0" smtClean="0">
                <a:solidFill>
                  <a:srgbClr val="FFFF00"/>
                </a:solidFill>
              </a:rPr>
              <a:t>2 700 000 E</a:t>
            </a:r>
            <a:endParaRPr lang="en-NZ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4678" y="200024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rgbClr val="FF0000"/>
                </a:solidFill>
              </a:rPr>
              <a:t>X</a:t>
            </a:r>
            <a:endParaRPr lang="en-NZ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429156" cy="5786454"/>
          </a:xfrm>
          <a:prstGeom prst="rect">
            <a:avLst/>
          </a:prstGeom>
          <a:noFill/>
        </p:spPr>
      </p:pic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2500298" y="0"/>
            <a:ext cx="3627438" cy="1982788"/>
            <a:chOff x="4762" y="844"/>
            <a:chExt cx="5712" cy="3123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4762" y="3480"/>
              <a:ext cx="487" cy="472"/>
            </a:xfrm>
            <a:prstGeom prst="rect">
              <a:avLst/>
            </a:prstGeom>
            <a:solidFill>
              <a:srgbClr val="FFFFFF">
                <a:alpha val="67999"/>
              </a:srgbClr>
            </a:solidFill>
            <a:ln w="3175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1988" name="Line 4"/>
            <p:cNvSpPr>
              <a:spLocks noChangeShapeType="1"/>
            </p:cNvSpPr>
            <p:nvPr/>
          </p:nvSpPr>
          <p:spPr bwMode="auto">
            <a:xfrm flipV="1">
              <a:off x="4804" y="851"/>
              <a:ext cx="3607" cy="260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 flipV="1">
              <a:off x="5268" y="2910"/>
              <a:ext cx="5187" cy="105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 flipV="1">
              <a:off x="4794" y="2854"/>
              <a:ext cx="3655" cy="107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 flipV="1">
              <a:off x="5239" y="844"/>
              <a:ext cx="5235" cy="267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pic>
          <p:nvPicPr>
            <p:cNvPr id="41992" name="Picture 8" descr="nztm mapping skills auck_coro THUMB"/>
            <p:cNvPicPr>
              <a:picLocks noChangeAspect="1" noChangeArrowheads="1"/>
            </p:cNvPicPr>
            <p:nvPr/>
          </p:nvPicPr>
          <p:blipFill>
            <a:blip r:embed="rId3">
              <a:lum bright="-12000" contrast="18000"/>
              <a:grayscl/>
            </a:blip>
            <a:srcRect/>
            <a:stretch>
              <a:fillRect/>
            </a:stretch>
          </p:blipFill>
          <p:spPr bwMode="auto">
            <a:xfrm>
              <a:off x="8411" y="851"/>
              <a:ext cx="2040" cy="2040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 flipH="1">
              <a:off x="8415" y="851"/>
              <a:ext cx="2039" cy="10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286512" y="714356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FF00"/>
                </a:solidFill>
              </a:rPr>
              <a:t>You can Zoom in from the NZ Grid to local areas</a:t>
            </a:r>
            <a:endParaRPr lang="en-NZ" b="1" dirty="0">
              <a:solidFill>
                <a:srgbClr val="FFFF00"/>
              </a:solidFill>
            </a:endParaRPr>
          </a:p>
        </p:txBody>
      </p:sp>
      <p:pic>
        <p:nvPicPr>
          <p:cNvPr id="25" name="Picture 12" descr="nztm mapping skills auck_coro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/>
          <a:stretch>
            <a:fillRect/>
          </a:stretch>
        </p:blipFill>
        <p:spPr bwMode="auto">
          <a:xfrm>
            <a:off x="4643438" y="2071678"/>
            <a:ext cx="4286280" cy="422979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643438" y="2071678"/>
          <a:ext cx="4286277" cy="4214842"/>
        </p:xfrm>
        <a:graphic>
          <a:graphicData uri="http://schemas.openxmlformats.org/drawingml/2006/table">
            <a:tbl>
              <a:tblPr/>
              <a:tblGrid>
                <a:gridCol w="428627"/>
                <a:gridCol w="500066"/>
                <a:gridCol w="428628"/>
                <a:gridCol w="428628"/>
                <a:gridCol w="428628"/>
                <a:gridCol w="428628"/>
                <a:gridCol w="428628"/>
                <a:gridCol w="428628"/>
                <a:gridCol w="428628"/>
                <a:gridCol w="357188"/>
              </a:tblGrid>
              <a:tr h="425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NZ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279" marR="552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5429256" y="1500174"/>
            <a:ext cx="285752" cy="357190"/>
          </a:xfrm>
          <a:prstGeom prst="down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21" name="TextBox 20"/>
          <p:cNvSpPr txBox="1"/>
          <p:nvPr/>
        </p:nvSpPr>
        <p:spPr>
          <a:xfrm>
            <a:off x="928630" y="11430056"/>
            <a:ext cx="8215370" cy="283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endParaRPr lang="en-NZ" dirty="0">
              <a:solidFill>
                <a:srgbClr val="FFFF0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150017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3357586"/>
          </a:xfrm>
        </p:spPr>
        <p:txBody>
          <a:bodyPr>
            <a:normAutofit/>
          </a:bodyPr>
          <a:lstStyle/>
          <a:p>
            <a:pPr lvl="0" algn="ctr"/>
            <a:r>
              <a:rPr lang="en-NZ" b="0" dirty="0" smtClean="0">
                <a:solidFill>
                  <a:srgbClr val="FFFF00"/>
                </a:solidFill>
              </a:rPr>
              <a:t>The Grid</a:t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21" name="TextBox 20"/>
          <p:cNvSpPr txBox="1"/>
          <p:nvPr/>
        </p:nvSpPr>
        <p:spPr>
          <a:xfrm>
            <a:off x="928630" y="11430056"/>
            <a:ext cx="8215370" cy="283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endParaRPr lang="en-NZ" dirty="0">
              <a:solidFill>
                <a:srgbClr val="FFFF0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2142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150017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121444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b="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0034" y="1000108"/>
            <a:ext cx="7851648" cy="407196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NZ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NZ" sz="5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5918" y="3000372"/>
            <a:ext cx="2428892" cy="214314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536679" y="5321313"/>
            <a:ext cx="500066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428728" y="5143512"/>
            <a:ext cx="358778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0166" y="5357826"/>
            <a:ext cx="553998" cy="13572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NZ" dirty="0" smtClean="0"/>
              <a:t>26</a:t>
            </a:r>
            <a:r>
              <a:rPr lang="en-NZ" sz="2400" dirty="0" smtClean="0">
                <a:solidFill>
                  <a:srgbClr val="FFFF00"/>
                </a:solidFill>
              </a:rPr>
              <a:t>90</a:t>
            </a:r>
            <a:r>
              <a:rPr lang="en-NZ" dirty="0" smtClean="0"/>
              <a:t>000E</a:t>
            </a:r>
            <a:endParaRPr lang="en-NZ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4929198"/>
            <a:ext cx="150019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NZ" dirty="0" smtClean="0"/>
              <a:t>64</a:t>
            </a:r>
            <a:r>
              <a:rPr lang="en-NZ" sz="2400" dirty="0" smtClean="0">
                <a:solidFill>
                  <a:srgbClr val="FFFF00"/>
                </a:solidFill>
              </a:rPr>
              <a:t>60</a:t>
            </a:r>
            <a:r>
              <a:rPr lang="en-NZ" dirty="0" smtClean="0"/>
              <a:t>000N</a:t>
            </a:r>
            <a:endParaRPr lang="en-NZ" dirty="0"/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1428728" y="3000372"/>
            <a:ext cx="358778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85918" y="857232"/>
            <a:ext cx="2428892" cy="214314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Rectangle 22"/>
          <p:cNvSpPr/>
          <p:nvPr/>
        </p:nvSpPr>
        <p:spPr>
          <a:xfrm>
            <a:off x="4214810" y="3000372"/>
            <a:ext cx="2428892" cy="214314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ectangle 23"/>
          <p:cNvSpPr/>
          <p:nvPr/>
        </p:nvSpPr>
        <p:spPr>
          <a:xfrm>
            <a:off x="4214810" y="857232"/>
            <a:ext cx="2428892" cy="214314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428728" y="857232"/>
            <a:ext cx="358778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4282" y="2714620"/>
            <a:ext cx="128588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NZ" dirty="0" smtClean="0"/>
              <a:t>64</a:t>
            </a:r>
            <a:r>
              <a:rPr lang="en-NZ" sz="2400" dirty="0" smtClean="0">
                <a:solidFill>
                  <a:srgbClr val="FFFF00"/>
                </a:solidFill>
              </a:rPr>
              <a:t>61</a:t>
            </a:r>
            <a:r>
              <a:rPr lang="en-NZ" dirty="0" smtClean="0"/>
              <a:t>000N</a:t>
            </a:r>
            <a:endParaRPr lang="en-NZ" dirty="0"/>
          </a:p>
        </p:txBody>
      </p:sp>
      <p:sp>
        <p:nvSpPr>
          <p:cNvPr id="27" name="TextBox 26"/>
          <p:cNvSpPr txBox="1"/>
          <p:nvPr/>
        </p:nvSpPr>
        <p:spPr>
          <a:xfrm>
            <a:off x="214282" y="571480"/>
            <a:ext cx="135732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NZ" dirty="0" smtClean="0"/>
              <a:t>64</a:t>
            </a:r>
            <a:r>
              <a:rPr lang="en-NZ" sz="2400" dirty="0" smtClean="0">
                <a:solidFill>
                  <a:srgbClr val="FFFF00"/>
                </a:solidFill>
              </a:rPr>
              <a:t>62</a:t>
            </a:r>
            <a:r>
              <a:rPr lang="en-NZ" dirty="0" smtClean="0"/>
              <a:t>000N</a:t>
            </a:r>
            <a:endParaRPr lang="en-NZ" dirty="0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965571" y="5249875"/>
            <a:ext cx="500066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394463" y="5249875"/>
            <a:ext cx="500066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29058" y="5286388"/>
            <a:ext cx="553998" cy="13572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NZ" dirty="0" smtClean="0"/>
              <a:t>26</a:t>
            </a:r>
            <a:r>
              <a:rPr lang="en-NZ" sz="2400" dirty="0" smtClean="0">
                <a:solidFill>
                  <a:srgbClr val="FFFF00"/>
                </a:solidFill>
              </a:rPr>
              <a:t>91</a:t>
            </a:r>
            <a:r>
              <a:rPr lang="en-NZ" dirty="0" smtClean="0"/>
              <a:t>000E</a:t>
            </a:r>
            <a:endParaRPr lang="en-NZ" dirty="0"/>
          </a:p>
        </p:txBody>
      </p:sp>
      <p:sp>
        <p:nvSpPr>
          <p:cNvPr id="37" name="TextBox 36"/>
          <p:cNvSpPr txBox="1"/>
          <p:nvPr/>
        </p:nvSpPr>
        <p:spPr>
          <a:xfrm>
            <a:off x="6357950" y="5286388"/>
            <a:ext cx="553998" cy="13572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NZ" dirty="0" smtClean="0"/>
              <a:t>26</a:t>
            </a:r>
            <a:r>
              <a:rPr lang="en-NZ" sz="2400" dirty="0" smtClean="0">
                <a:solidFill>
                  <a:srgbClr val="FFFF00"/>
                </a:solidFill>
              </a:rPr>
              <a:t>92</a:t>
            </a:r>
            <a:r>
              <a:rPr lang="en-NZ" dirty="0" smtClean="0"/>
              <a:t>000E</a:t>
            </a:r>
            <a:endParaRPr lang="en-NZ" dirty="0"/>
          </a:p>
        </p:txBody>
      </p:sp>
      <p:sp>
        <p:nvSpPr>
          <p:cNvPr id="30" name="Rectangle 29"/>
          <p:cNvSpPr/>
          <p:nvPr/>
        </p:nvSpPr>
        <p:spPr>
          <a:xfrm>
            <a:off x="1928794" y="0"/>
            <a:ext cx="507209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400" b="0" dirty="0" smtClean="0">
                <a:solidFill>
                  <a:srgbClr val="FFFF00"/>
                </a:solidFill>
              </a:rPr>
              <a:t>First there is a Grid</a:t>
            </a:r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dirty="0"/>
          </a:p>
        </p:txBody>
      </p:sp>
      <p:sp>
        <p:nvSpPr>
          <p:cNvPr id="31" name="Rectangle 30"/>
          <p:cNvSpPr/>
          <p:nvPr/>
        </p:nvSpPr>
        <p:spPr>
          <a:xfrm>
            <a:off x="1857356" y="0"/>
            <a:ext cx="507209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400" b="0" dirty="0" smtClean="0">
                <a:solidFill>
                  <a:srgbClr val="FFFF00"/>
                </a:solidFill>
              </a:rPr>
              <a:t>With Numbers</a:t>
            </a:r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dirty="0"/>
          </a:p>
        </p:txBody>
      </p:sp>
      <p:sp>
        <p:nvSpPr>
          <p:cNvPr id="32" name="TextBox 31"/>
          <p:cNvSpPr txBox="1"/>
          <p:nvPr/>
        </p:nvSpPr>
        <p:spPr>
          <a:xfrm>
            <a:off x="7000892" y="3214686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FF00"/>
                </a:solidFill>
              </a:rPr>
              <a:t>Numbers across the bottom are </a:t>
            </a:r>
            <a:r>
              <a:rPr lang="en-NZ" b="1" dirty="0" err="1">
                <a:solidFill>
                  <a:srgbClr val="FFFF00"/>
                </a:solidFill>
              </a:rPr>
              <a:t>E</a:t>
            </a:r>
            <a:r>
              <a:rPr lang="en-NZ" b="1" dirty="0" err="1" smtClean="0">
                <a:solidFill>
                  <a:srgbClr val="FFFF00"/>
                </a:solidFill>
              </a:rPr>
              <a:t>astings</a:t>
            </a:r>
            <a:endParaRPr lang="en-NZ" b="1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00892" y="1714488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FF00"/>
                </a:solidFill>
              </a:rPr>
              <a:t>Numbers up the side are </a:t>
            </a:r>
            <a:r>
              <a:rPr lang="en-NZ" b="1" dirty="0" err="1" smtClean="0">
                <a:solidFill>
                  <a:srgbClr val="FFFF00"/>
                </a:solidFill>
              </a:rPr>
              <a:t>Northings</a:t>
            </a:r>
            <a:endParaRPr lang="en-NZ" b="1" dirty="0">
              <a:solidFill>
                <a:srgbClr val="FFFF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6500826" y="4786322"/>
            <a:ext cx="1357322" cy="64294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V="1">
            <a:off x="1285852" y="2143116"/>
            <a:ext cx="5643602" cy="57150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6" grpId="0"/>
      <p:bldP spid="27" grpId="0"/>
      <p:bldP spid="36" grpId="0"/>
      <p:bldP spid="37" grpId="0"/>
      <p:bldP spid="30" grpId="0"/>
      <p:bldP spid="30" grpId="1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21" name="TextBox 20"/>
          <p:cNvSpPr txBox="1"/>
          <p:nvPr/>
        </p:nvSpPr>
        <p:spPr>
          <a:xfrm>
            <a:off x="928630" y="11430056"/>
            <a:ext cx="8215370" cy="283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endParaRPr lang="en-NZ" dirty="0">
              <a:solidFill>
                <a:srgbClr val="FFFF0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150017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121444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b="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0034" y="1000108"/>
            <a:ext cx="7851648" cy="407196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NZ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NZ" sz="5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5918" y="3000372"/>
            <a:ext cx="2428892" cy="214314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536679" y="5321313"/>
            <a:ext cx="500066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428728" y="5143512"/>
            <a:ext cx="358778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0166" y="5357826"/>
            <a:ext cx="553998" cy="13572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NZ" dirty="0" smtClean="0"/>
              <a:t>26</a:t>
            </a:r>
            <a:r>
              <a:rPr lang="en-NZ" sz="2400" dirty="0" smtClean="0">
                <a:solidFill>
                  <a:srgbClr val="FFFF00"/>
                </a:solidFill>
              </a:rPr>
              <a:t>90</a:t>
            </a:r>
            <a:r>
              <a:rPr lang="en-NZ" dirty="0" smtClean="0"/>
              <a:t>000E</a:t>
            </a:r>
            <a:endParaRPr lang="en-NZ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4929198"/>
            <a:ext cx="150019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NZ" dirty="0" smtClean="0"/>
              <a:t>64</a:t>
            </a:r>
            <a:r>
              <a:rPr lang="en-NZ" sz="2400" dirty="0" smtClean="0">
                <a:solidFill>
                  <a:srgbClr val="FFFF00"/>
                </a:solidFill>
              </a:rPr>
              <a:t>60</a:t>
            </a:r>
            <a:r>
              <a:rPr lang="en-NZ" dirty="0" smtClean="0"/>
              <a:t>000N</a:t>
            </a:r>
            <a:endParaRPr lang="en-NZ" dirty="0"/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1428728" y="3000372"/>
            <a:ext cx="358778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85918" y="857232"/>
            <a:ext cx="2428892" cy="214314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Rectangle 22"/>
          <p:cNvSpPr/>
          <p:nvPr/>
        </p:nvSpPr>
        <p:spPr>
          <a:xfrm>
            <a:off x="4214810" y="3000372"/>
            <a:ext cx="2428892" cy="214314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ectangle 23"/>
          <p:cNvSpPr/>
          <p:nvPr/>
        </p:nvSpPr>
        <p:spPr>
          <a:xfrm>
            <a:off x="4214810" y="857232"/>
            <a:ext cx="2428892" cy="214314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1428728" y="857232"/>
            <a:ext cx="358778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4282" y="2714620"/>
            <a:ext cx="128588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NZ" dirty="0" smtClean="0"/>
              <a:t>64</a:t>
            </a:r>
            <a:r>
              <a:rPr lang="en-NZ" sz="2400" dirty="0" smtClean="0">
                <a:solidFill>
                  <a:srgbClr val="FFFF00"/>
                </a:solidFill>
              </a:rPr>
              <a:t>61</a:t>
            </a:r>
            <a:r>
              <a:rPr lang="en-NZ" dirty="0" smtClean="0"/>
              <a:t>000N</a:t>
            </a:r>
            <a:endParaRPr lang="en-NZ" dirty="0"/>
          </a:p>
        </p:txBody>
      </p:sp>
      <p:sp>
        <p:nvSpPr>
          <p:cNvPr id="27" name="TextBox 26"/>
          <p:cNvSpPr txBox="1"/>
          <p:nvPr/>
        </p:nvSpPr>
        <p:spPr>
          <a:xfrm>
            <a:off x="214282" y="571480"/>
            <a:ext cx="135732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NZ" dirty="0" smtClean="0"/>
              <a:t>64</a:t>
            </a:r>
            <a:r>
              <a:rPr lang="en-NZ" sz="2400" dirty="0" smtClean="0">
                <a:solidFill>
                  <a:srgbClr val="FFFF00"/>
                </a:solidFill>
              </a:rPr>
              <a:t>62</a:t>
            </a:r>
            <a:r>
              <a:rPr lang="en-NZ" dirty="0" smtClean="0"/>
              <a:t>000N</a:t>
            </a:r>
            <a:endParaRPr lang="en-NZ" dirty="0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965571" y="5249875"/>
            <a:ext cx="500066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394463" y="5249875"/>
            <a:ext cx="500066" cy="15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Brace 33"/>
          <p:cNvSpPr/>
          <p:nvPr/>
        </p:nvSpPr>
        <p:spPr>
          <a:xfrm>
            <a:off x="1928794" y="928670"/>
            <a:ext cx="428628" cy="1928826"/>
          </a:xfrm>
          <a:prstGeom prst="rightBrace">
            <a:avLst>
              <a:gd name="adj1" fmla="val 8333"/>
              <a:gd name="adj2" fmla="val 5000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29058" y="5286388"/>
            <a:ext cx="553998" cy="13572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NZ" dirty="0" smtClean="0"/>
              <a:t>26</a:t>
            </a:r>
            <a:r>
              <a:rPr lang="en-NZ" sz="2400" dirty="0" smtClean="0">
                <a:solidFill>
                  <a:srgbClr val="FFFF00"/>
                </a:solidFill>
              </a:rPr>
              <a:t>91</a:t>
            </a:r>
            <a:r>
              <a:rPr lang="en-NZ" dirty="0" smtClean="0"/>
              <a:t>000E</a:t>
            </a:r>
            <a:endParaRPr lang="en-NZ" dirty="0"/>
          </a:p>
        </p:txBody>
      </p:sp>
      <p:sp>
        <p:nvSpPr>
          <p:cNvPr id="37" name="TextBox 36"/>
          <p:cNvSpPr txBox="1"/>
          <p:nvPr/>
        </p:nvSpPr>
        <p:spPr>
          <a:xfrm>
            <a:off x="6357950" y="5286388"/>
            <a:ext cx="553998" cy="135729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NZ" dirty="0" smtClean="0"/>
              <a:t>26</a:t>
            </a:r>
            <a:r>
              <a:rPr lang="en-NZ" sz="2400" dirty="0" smtClean="0">
                <a:solidFill>
                  <a:srgbClr val="FFFF00"/>
                </a:solidFill>
              </a:rPr>
              <a:t>92</a:t>
            </a:r>
            <a:r>
              <a:rPr lang="en-NZ" dirty="0" smtClean="0"/>
              <a:t>000E</a:t>
            </a:r>
            <a:endParaRPr lang="en-NZ" dirty="0"/>
          </a:p>
        </p:txBody>
      </p:sp>
      <p:sp>
        <p:nvSpPr>
          <p:cNvPr id="38" name="Right Brace 37"/>
          <p:cNvSpPr/>
          <p:nvPr/>
        </p:nvSpPr>
        <p:spPr>
          <a:xfrm rot="16200000">
            <a:off x="2750331" y="3821909"/>
            <a:ext cx="428628" cy="2071702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00298" y="114298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there are 1000 graduations between 61 and 62 too...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3108" y="3143248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FF0000"/>
                </a:solidFill>
              </a:rPr>
              <a:t>There are 1000 graduations between line 90 and 91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857356" y="0"/>
            <a:ext cx="664373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400" b="0" dirty="0" smtClean="0">
                <a:solidFill>
                  <a:srgbClr val="FFFF00"/>
                </a:solidFill>
              </a:rPr>
              <a:t>The Grid has graduations</a:t>
            </a:r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39" grpId="0"/>
      <p:bldP spid="41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21" name="TextBox 20"/>
          <p:cNvSpPr txBox="1"/>
          <p:nvPr/>
        </p:nvSpPr>
        <p:spPr>
          <a:xfrm>
            <a:off x="928630" y="11430056"/>
            <a:ext cx="8215370" cy="283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endParaRPr lang="en-NZ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150017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121444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b="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0034" y="1000108"/>
            <a:ext cx="7851648" cy="11430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NZ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NZ" sz="5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857356" y="0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dirty="0"/>
          </a:p>
        </p:txBody>
      </p:sp>
      <p:sp>
        <p:nvSpPr>
          <p:cNvPr id="30" name="Rectangle 29"/>
          <p:cNvSpPr/>
          <p:nvPr/>
        </p:nvSpPr>
        <p:spPr>
          <a:xfrm>
            <a:off x="1357290" y="714356"/>
            <a:ext cx="750099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400" b="0" dirty="0" smtClean="0">
                <a:solidFill>
                  <a:srgbClr val="FFFF00"/>
                </a:solidFill>
              </a:rPr>
              <a:t>The Numbers let you locate points on the map</a:t>
            </a:r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dirty="0"/>
          </a:p>
        </p:txBody>
      </p:sp>
      <p:sp>
        <p:nvSpPr>
          <p:cNvPr id="32" name="TextBox 31"/>
          <p:cNvSpPr txBox="1"/>
          <p:nvPr/>
        </p:nvSpPr>
        <p:spPr>
          <a:xfrm>
            <a:off x="5143472" y="2285992"/>
            <a:ext cx="4000528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NZ" sz="2000" dirty="0" smtClean="0"/>
              <a:t>The first two digits </a:t>
            </a:r>
            <a:r>
              <a:rPr lang="en-NZ" sz="2000" dirty="0" smtClean="0">
                <a:solidFill>
                  <a:srgbClr val="FFFF00"/>
                </a:solidFill>
              </a:rPr>
              <a:t>26</a:t>
            </a:r>
            <a:r>
              <a:rPr lang="en-NZ" sz="2000" dirty="0" smtClean="0"/>
              <a:t>90000E    </a:t>
            </a:r>
            <a:r>
              <a:rPr lang="en-NZ" sz="2000" dirty="0" smtClean="0">
                <a:solidFill>
                  <a:srgbClr val="FFFF00"/>
                </a:solidFill>
              </a:rPr>
              <a:t>64</a:t>
            </a:r>
            <a:r>
              <a:rPr lang="en-NZ" sz="2000" dirty="0" smtClean="0"/>
              <a:t>60000N are for the location in NZ –don’t  worry too much about these two numbers</a:t>
            </a:r>
          </a:p>
          <a:p>
            <a:endParaRPr lang="en-NZ" sz="2000" dirty="0"/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857779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Straight Arrow Connector 39"/>
          <p:cNvCxnSpPr/>
          <p:nvPr/>
        </p:nvCxnSpPr>
        <p:spPr>
          <a:xfrm rot="10800000" flipV="1">
            <a:off x="214282" y="2857496"/>
            <a:ext cx="5000660" cy="250033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V="1">
            <a:off x="785786" y="2857496"/>
            <a:ext cx="4429156" cy="335758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214942" y="4071942"/>
            <a:ext cx="3786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/>
              <a:t>The next two digits 26</a:t>
            </a:r>
            <a:r>
              <a:rPr lang="en-NZ" sz="2400" dirty="0" smtClean="0">
                <a:solidFill>
                  <a:srgbClr val="FFFF00"/>
                </a:solidFill>
              </a:rPr>
              <a:t>90</a:t>
            </a:r>
            <a:r>
              <a:rPr lang="en-NZ" dirty="0" smtClean="0"/>
              <a:t>000E    64</a:t>
            </a:r>
            <a:r>
              <a:rPr lang="en-NZ" sz="2400" dirty="0" smtClean="0">
                <a:solidFill>
                  <a:srgbClr val="FFFF00"/>
                </a:solidFill>
              </a:rPr>
              <a:t>60</a:t>
            </a:r>
            <a:r>
              <a:rPr lang="en-NZ" dirty="0" smtClean="0"/>
              <a:t>000N are ones you see on the map grid as 90, 91, 92E... 60, 61,62N...these are your starting point</a:t>
            </a:r>
            <a:endParaRPr lang="en-NZ" dirty="0"/>
          </a:p>
        </p:txBody>
      </p:sp>
      <p:cxnSp>
        <p:nvCxnSpPr>
          <p:cNvPr id="47" name="Straight Arrow Connector 46"/>
          <p:cNvCxnSpPr/>
          <p:nvPr/>
        </p:nvCxnSpPr>
        <p:spPr>
          <a:xfrm rot="10800000" flipV="1">
            <a:off x="428596" y="5072074"/>
            <a:ext cx="4857784" cy="35719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785786" y="5072074"/>
            <a:ext cx="4500594" cy="92869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 flipV="1">
            <a:off x="3428992" y="5072074"/>
            <a:ext cx="1785950" cy="57150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642910" y="3929066"/>
            <a:ext cx="4572032" cy="11430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sp>
        <p:nvSpPr>
          <p:cNvPr id="21" name="TextBox 20"/>
          <p:cNvSpPr txBox="1"/>
          <p:nvPr/>
        </p:nvSpPr>
        <p:spPr>
          <a:xfrm>
            <a:off x="928630" y="11430056"/>
            <a:ext cx="8215370" cy="283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</a:p>
          <a:p>
            <a:endParaRPr lang="en-NZ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150017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121444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b="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0034" y="1000108"/>
            <a:ext cx="7851648" cy="114300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7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NZ" sz="5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NZ" sz="5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857356" y="0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dirty="0"/>
          </a:p>
        </p:txBody>
      </p:sp>
      <p:sp>
        <p:nvSpPr>
          <p:cNvPr id="30" name="Rectangle 29"/>
          <p:cNvSpPr/>
          <p:nvPr/>
        </p:nvSpPr>
        <p:spPr>
          <a:xfrm>
            <a:off x="1357290" y="714356"/>
            <a:ext cx="750099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4400" b="0" dirty="0" smtClean="0">
                <a:solidFill>
                  <a:srgbClr val="FFFF00"/>
                </a:solidFill>
              </a:rPr>
              <a:t>The Numbers let you locate points on the map</a:t>
            </a:r>
            <a:r>
              <a:rPr lang="en-NZ" b="0" dirty="0" smtClean="0">
                <a:solidFill>
                  <a:srgbClr val="FFFF00"/>
                </a:solidFill>
              </a:rPr>
              <a:t/>
            </a:r>
            <a:br>
              <a:rPr lang="en-NZ" b="0" dirty="0" smtClean="0">
                <a:solidFill>
                  <a:srgbClr val="FFFF00"/>
                </a:solidFill>
              </a:rPr>
            </a:br>
            <a:endParaRPr lang="en-NZ" dirty="0"/>
          </a:p>
        </p:txBody>
      </p:sp>
      <p:sp>
        <p:nvSpPr>
          <p:cNvPr id="32" name="TextBox 31"/>
          <p:cNvSpPr txBox="1"/>
          <p:nvPr/>
        </p:nvSpPr>
        <p:spPr>
          <a:xfrm>
            <a:off x="5143472" y="2285992"/>
            <a:ext cx="400052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NZ" sz="2000" dirty="0" smtClean="0"/>
              <a:t>The final three digits 2692</a:t>
            </a:r>
            <a:r>
              <a:rPr lang="en-NZ" sz="2400" dirty="0" smtClean="0">
                <a:solidFill>
                  <a:srgbClr val="FFFF00"/>
                </a:solidFill>
              </a:rPr>
              <a:t>000</a:t>
            </a:r>
            <a:r>
              <a:rPr lang="en-NZ" sz="2000" dirty="0" smtClean="0"/>
              <a:t>E    6461</a:t>
            </a:r>
            <a:r>
              <a:rPr lang="en-NZ" sz="2400" dirty="0" smtClean="0">
                <a:solidFill>
                  <a:srgbClr val="FFFF00"/>
                </a:solidFill>
              </a:rPr>
              <a:t>000</a:t>
            </a:r>
            <a:r>
              <a:rPr lang="en-NZ" sz="2000" dirty="0" smtClean="0"/>
              <a:t>N indicate how far to go between each gridline</a:t>
            </a:r>
          </a:p>
          <a:p>
            <a:endParaRPr lang="en-NZ" sz="2000" dirty="0"/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857779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Rectangle 45"/>
          <p:cNvSpPr/>
          <p:nvPr/>
        </p:nvSpPr>
        <p:spPr>
          <a:xfrm>
            <a:off x="5143504" y="4071942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/>
              <a:t>000 is smack on the gridline</a:t>
            </a:r>
            <a:endParaRPr lang="en-NZ" dirty="0"/>
          </a:p>
        </p:txBody>
      </p:sp>
      <p:sp>
        <p:nvSpPr>
          <p:cNvPr id="16" name="Rectangle 15"/>
          <p:cNvSpPr/>
          <p:nvPr/>
        </p:nvSpPr>
        <p:spPr>
          <a:xfrm>
            <a:off x="5214942" y="4572008"/>
            <a:ext cx="2926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.... 250 will be ¼ way across</a:t>
            </a:r>
            <a:endParaRPr lang="en-NZ" dirty="0"/>
          </a:p>
        </p:txBody>
      </p:sp>
      <p:sp>
        <p:nvSpPr>
          <p:cNvPr id="17" name="Rectangle 16"/>
          <p:cNvSpPr/>
          <p:nvPr/>
        </p:nvSpPr>
        <p:spPr>
          <a:xfrm>
            <a:off x="5429256" y="5143512"/>
            <a:ext cx="2590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500 will be ½ way across</a:t>
            </a:r>
            <a:endParaRPr lang="en-NZ" dirty="0"/>
          </a:p>
        </p:txBody>
      </p:sp>
      <p:sp>
        <p:nvSpPr>
          <p:cNvPr id="18" name="Rectangle 17"/>
          <p:cNvSpPr/>
          <p:nvPr/>
        </p:nvSpPr>
        <p:spPr>
          <a:xfrm>
            <a:off x="5286380" y="5643578"/>
            <a:ext cx="3557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750 will be ¾ of the way across......</a:t>
            </a:r>
            <a:endParaRPr lang="en-NZ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00298" y="4286256"/>
            <a:ext cx="2643206" cy="12858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3000364" y="5357826"/>
            <a:ext cx="2428892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786050" y="4786322"/>
            <a:ext cx="2428892" cy="7858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" idx="1"/>
          </p:cNvCxnSpPr>
          <p:nvPr/>
        </p:nvCxnSpPr>
        <p:spPr>
          <a:xfrm rot="10800000">
            <a:off x="3286116" y="5572140"/>
            <a:ext cx="2000264" cy="2561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6" grpId="0"/>
      <p:bldP spid="1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361</TotalTime>
  <Words>340</Words>
  <Application>Microsoft Office PowerPoint</Application>
  <PresentationFormat>On-screen Show (4:3)</PresentationFormat>
  <Paragraphs>795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Understanding 14 Figure Grid Referencing  </vt:lpstr>
      <vt:lpstr>PowerPoint Presentation</vt:lpstr>
      <vt:lpstr>PowerPoint Presentation</vt:lpstr>
      <vt:lpstr>PowerPoint Presentation</vt:lpstr>
      <vt:lpstr>The Grid </vt:lpstr>
      <vt:lpstr> </vt:lpstr>
      <vt:lpstr> </vt:lpstr>
      <vt:lpstr> </vt:lpstr>
      <vt:lpstr> </vt:lpstr>
      <vt:lpstr> </vt:lpstr>
      <vt:lpstr> </vt:lpstr>
    </vt:vector>
  </TitlesOfParts>
  <Company>Saint Kentigern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Figure Grid Referencing</dc:title>
  <dc:creator>Student</dc:creator>
  <cp:lastModifiedBy>Raynes Family</cp:lastModifiedBy>
  <cp:revision>53</cp:revision>
  <dcterms:created xsi:type="dcterms:W3CDTF">2008-06-11T06:45:46Z</dcterms:created>
  <dcterms:modified xsi:type="dcterms:W3CDTF">2014-07-24T08:55:50Z</dcterms:modified>
</cp:coreProperties>
</file>